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51" r:id="rId1"/>
  </p:sldMasterIdLst>
  <p:sldIdLst>
    <p:sldId id="256" r:id="rId2"/>
    <p:sldId id="257" r:id="rId3"/>
    <p:sldId id="258" r:id="rId4"/>
    <p:sldId id="259" r:id="rId5"/>
    <p:sldId id="260" r:id="rId6"/>
    <p:sldId id="261" r:id="rId7"/>
    <p:sldId id="262" r:id="rId8"/>
    <p:sldId id="265" r:id="rId9"/>
    <p:sldId id="266" r:id="rId10"/>
    <p:sldId id="267" r:id="rId11"/>
    <p:sldId id="268" r:id="rId12"/>
    <p:sldId id="271" r:id="rId13"/>
    <p:sldId id="269" r:id="rId14"/>
    <p:sldId id="270" r:id="rId15"/>
    <p:sldId id="272" r:id="rId16"/>
    <p:sldId id="273" r:id="rId17"/>
    <p:sldId id="274" r:id="rId18"/>
    <p:sldId id="275" r:id="rId19"/>
    <p:sldId id="276" r:id="rId20"/>
    <p:sldId id="26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FF00"/>
    <a:srgbClr val="CC0099"/>
    <a:srgbClr val="008000"/>
    <a:srgbClr val="FF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2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337444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4086783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71517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3749479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203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1169841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2412239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3936095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1435431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6E118-A887-46EE-BD08-550741F1A5AE}" type="datetimeFigureOut">
              <a:rPr lang="en-IN" smtClean="0"/>
              <a:t>24-11-2022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3116160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6E118-A887-46EE-BD08-550741F1A5AE}"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3061285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6E118-A887-46EE-BD08-550741F1A5AE}" type="datetimeFigureOut">
              <a:rPr lang="en-IN" smtClean="0"/>
              <a:t>24-11-2022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229532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D6E118-A887-46EE-BD08-550741F1A5AE}" type="datetimeFigureOut">
              <a:rPr lang="en-IN" smtClean="0"/>
              <a:t>24-11-2022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2712129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6E118-A887-46EE-BD08-550741F1A5AE}" type="datetimeFigureOut">
              <a:rPr lang="en-IN" smtClean="0"/>
              <a:t>24-11-2022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154236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6E118-A887-46EE-BD08-550741F1A5AE}" type="datetimeFigureOut">
              <a:rPr lang="en-IN" smtClean="0"/>
              <a:t>24-11-2022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EDC3CC-FD07-4134-B95D-C83CF217F076}" type="slidenum">
              <a:rPr lang="en-IN" smtClean="0"/>
              <a:t>‹#›</a:t>
            </a:fld>
            <a:endParaRPr lang="en-IN"/>
          </a:p>
        </p:txBody>
      </p:sp>
    </p:spTree>
    <p:extLst>
      <p:ext uri="{BB962C8B-B14F-4D97-AF65-F5344CB8AC3E}">
        <p14:creationId xmlns:p14="http://schemas.microsoft.com/office/powerpoint/2010/main" val="3171940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EDC3CC-FD07-4134-B95D-C83CF217F076}" type="slidenum">
              <a:rPr lang="en-IN" smtClean="0"/>
              <a:t>‹#›</a:t>
            </a:fld>
            <a:endParaRPr lang="en-IN"/>
          </a:p>
        </p:txBody>
      </p:sp>
      <p:sp>
        <p:nvSpPr>
          <p:cNvPr id="5" name="Date Placeholder 4"/>
          <p:cNvSpPr>
            <a:spLocks noGrp="1"/>
          </p:cNvSpPr>
          <p:nvPr>
            <p:ph type="dt" sz="half" idx="10"/>
          </p:nvPr>
        </p:nvSpPr>
        <p:spPr/>
        <p:txBody>
          <a:bodyPr/>
          <a:lstStyle/>
          <a:p>
            <a:fld id="{68D6E118-A887-46EE-BD08-550741F1A5AE}" type="datetimeFigureOut">
              <a:rPr lang="en-IN" smtClean="0"/>
              <a:t>24-11-2022</a:t>
            </a:fld>
            <a:endParaRPr lang="en-IN"/>
          </a:p>
        </p:txBody>
      </p:sp>
    </p:spTree>
    <p:extLst>
      <p:ext uri="{BB962C8B-B14F-4D97-AF65-F5344CB8AC3E}">
        <p14:creationId xmlns:p14="http://schemas.microsoft.com/office/powerpoint/2010/main" val="3792631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D6E118-A887-46EE-BD08-550741F1A5AE}" type="datetimeFigureOut">
              <a:rPr lang="en-IN" smtClean="0"/>
              <a:t>24-11-2022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DEDC3CC-FD07-4134-B95D-C83CF217F076}" type="slidenum">
              <a:rPr lang="en-IN" smtClean="0"/>
              <a:t>‹#›</a:t>
            </a:fld>
            <a:endParaRPr lang="en-IN"/>
          </a:p>
        </p:txBody>
      </p:sp>
    </p:spTree>
    <p:extLst>
      <p:ext uri="{BB962C8B-B14F-4D97-AF65-F5344CB8AC3E}">
        <p14:creationId xmlns:p14="http://schemas.microsoft.com/office/powerpoint/2010/main" val="3224770693"/>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javatpoint.com/digital-image-processing-tutorial" TargetMode="External"/><Relationship Id="rId2" Type="http://schemas.openxmlformats.org/officeDocument/2006/relationships/hyperlink" Target="https://realpython.com/tutorials/advanced/" TargetMode="Externa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59BD-3095-159A-F3CB-106C2A0453C9}"/>
              </a:ext>
            </a:extLst>
          </p:cNvPr>
          <p:cNvSpPr>
            <a:spLocks noGrp="1"/>
          </p:cNvSpPr>
          <p:nvPr>
            <p:ph type="ctrTitle" idx="4294967295"/>
          </p:nvPr>
        </p:nvSpPr>
        <p:spPr>
          <a:xfrm>
            <a:off x="0" y="690563"/>
            <a:ext cx="8910638" cy="2814637"/>
          </a:xfrm>
        </p:spPr>
        <p:txBody>
          <a:bodyPr>
            <a:normAutofit/>
          </a:bodyPr>
          <a:lstStyle/>
          <a:p>
            <a:pPr algn="ctr"/>
            <a:r>
              <a:rPr lang="en-IN" sz="6600" b="1" i="1" dirty="0">
                <a:solidFill>
                  <a:srgbClr val="002060"/>
                </a:solidFill>
                <a:latin typeface="Algerian" panose="04020705040A02060702" pitchFamily="82" charset="0"/>
              </a:rPr>
              <a:t>Cartoonify Images with a QR scanner</a:t>
            </a:r>
          </a:p>
        </p:txBody>
      </p:sp>
      <p:sp>
        <p:nvSpPr>
          <p:cNvPr id="3" name="Subtitle 2">
            <a:extLst>
              <a:ext uri="{FF2B5EF4-FFF2-40B4-BE49-F238E27FC236}">
                <a16:creationId xmlns:a16="http://schemas.microsoft.com/office/drawing/2014/main" id="{422B4210-9ABB-7E05-DD84-1A680463B8CC}"/>
              </a:ext>
            </a:extLst>
          </p:cNvPr>
          <p:cNvSpPr>
            <a:spLocks noGrp="1"/>
          </p:cNvSpPr>
          <p:nvPr>
            <p:ph type="subTitle" idx="4294967295"/>
          </p:nvPr>
        </p:nvSpPr>
        <p:spPr>
          <a:xfrm>
            <a:off x="6889750" y="4541838"/>
            <a:ext cx="5302250" cy="2062162"/>
          </a:xfrm>
        </p:spPr>
        <p:txBody>
          <a:bodyPr>
            <a:normAutofit/>
          </a:bodyPr>
          <a:lstStyle/>
          <a:p>
            <a:pPr algn="r"/>
            <a:r>
              <a:rPr lang="en-IN" sz="2000" b="1" i="1" dirty="0">
                <a:solidFill>
                  <a:schemeClr val="tx1">
                    <a:lumMod val="95000"/>
                    <a:lumOff val="5000"/>
                  </a:schemeClr>
                </a:solidFill>
                <a:latin typeface="Arial" panose="020B0604020202020204" pitchFamily="34" charset="0"/>
                <a:cs typeface="Arial" panose="020B0604020202020204" pitchFamily="34" charset="0"/>
              </a:rPr>
              <a:t> by using python and machine learning</a:t>
            </a:r>
          </a:p>
        </p:txBody>
      </p:sp>
    </p:spTree>
    <p:extLst>
      <p:ext uri="{BB962C8B-B14F-4D97-AF65-F5344CB8AC3E}">
        <p14:creationId xmlns:p14="http://schemas.microsoft.com/office/powerpoint/2010/main" val="287064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anim calcmode="lin" valueType="num">
                                      <p:cBhvr>
                                        <p:cTn id="8" dur="2250" fill="hold"/>
                                        <p:tgtEl>
                                          <p:spTgt spid="2"/>
                                        </p:tgtEl>
                                        <p:attrNameLst>
                                          <p:attrName>ppt_x</p:attrName>
                                        </p:attrNameLst>
                                      </p:cBhvr>
                                      <p:tavLst>
                                        <p:tav tm="0">
                                          <p:val>
                                            <p:strVal val="#ppt_x"/>
                                          </p:val>
                                        </p:tav>
                                        <p:tav tm="100000">
                                          <p:val>
                                            <p:strVal val="#ppt_x"/>
                                          </p:val>
                                        </p:tav>
                                      </p:tavLst>
                                    </p:anim>
                                    <p:anim calcmode="lin" valueType="num">
                                      <p:cBhvr>
                                        <p:cTn id="9" dur="2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4E40-4720-7DA9-5D7B-44C03BB63937}"/>
              </a:ext>
            </a:extLst>
          </p:cNvPr>
          <p:cNvSpPr>
            <a:spLocks noGrp="1"/>
          </p:cNvSpPr>
          <p:nvPr>
            <p:ph type="title"/>
          </p:nvPr>
        </p:nvSpPr>
        <p:spPr>
          <a:xfrm flipV="1">
            <a:off x="1534696" y="758800"/>
            <a:ext cx="9520158"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25717C2-88FC-AEBD-E878-C3002B4661B4}"/>
              </a:ext>
            </a:extLst>
          </p:cNvPr>
          <p:cNvSpPr>
            <a:spLocks noGrp="1"/>
          </p:cNvSpPr>
          <p:nvPr>
            <p:ph idx="1"/>
          </p:nvPr>
        </p:nvSpPr>
        <p:spPr>
          <a:xfrm>
            <a:off x="1534696" y="152400"/>
            <a:ext cx="9520158" cy="6959600"/>
          </a:xfrm>
          <a:effectLst>
            <a:outerShdw blurRad="50800" dist="38100" dir="10800000" algn="r" rotWithShape="0">
              <a:prstClr val="black">
                <a:alpha val="40000"/>
              </a:prstClr>
            </a:outerShdw>
          </a:effectLst>
        </p:spPr>
        <p:txBody>
          <a:bodyPr/>
          <a:lstStyle/>
          <a:p>
            <a:pPr algn="just" fontAlgn="base">
              <a:lnSpc>
                <a:spcPct val="100000"/>
              </a:lnSpc>
            </a:pPr>
            <a:r>
              <a:rPr lang="en-IN" sz="2400" b="0" spc="-25"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Step 6: Preparing a Mask Image</a:t>
            </a:r>
            <a:r>
              <a:rPr lang="en-IN" sz="2200" b="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 The lightened </a:t>
            </a:r>
            <a:r>
              <a:rPr lang="en-IN" sz="2200" b="0" dirty="0" err="1">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color</a:t>
            </a:r>
            <a:r>
              <a:rPr lang="en-IN" sz="2200" b="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 image that we mask with edges at the end produces a cartoon image. We use a bilateral Filter which removes the noise.</a:t>
            </a:r>
          </a:p>
          <a:p>
            <a:pPr marL="0" indent="0" algn="just" fontAlgn="base">
              <a:lnSpc>
                <a:spcPct val="100000"/>
              </a:lnSpc>
              <a:buNone/>
            </a:pPr>
            <a:endParaRPr lang="en-IN"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ts val="1560"/>
              </a:lnSpc>
            </a:pPr>
            <a:r>
              <a:rPr lang="en-IN" sz="2400" b="0" spc="-25"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Step 7: Giving a Cartoon Effect</a:t>
            </a:r>
          </a:p>
          <a:p>
            <a:pPr marL="0" indent="0" algn="just" fontAlgn="base">
              <a:lnSpc>
                <a:spcPts val="1560"/>
              </a:lnSpc>
              <a:buNone/>
            </a:pP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ts val="1560"/>
              </a:lnSpc>
            </a:pPr>
            <a:r>
              <a:rPr lang="en-IN" sz="2400" b="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This will be done using MASKING. We perform bitwise and on two</a:t>
            </a:r>
          </a:p>
          <a:p>
            <a:pPr algn="just" fontAlgn="base">
              <a:lnSpc>
                <a:spcPts val="1560"/>
              </a:lnSpc>
            </a:pPr>
            <a:r>
              <a:rPr lang="en-IN" sz="2400" b="0"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 images to mask  them</a:t>
            </a:r>
            <a:r>
              <a:rPr lang="en-IN" sz="2400" b="0" spc="-25" dirty="0">
                <a:solidFill>
                  <a:srgbClr val="444444"/>
                </a:solidFill>
                <a:effectLst/>
                <a:latin typeface="Times New Roman" panose="02020603050405020304" pitchFamily="18" charset="0"/>
                <a:ea typeface="Times New Roman" panose="02020603050405020304" pitchFamily="18" charset="0"/>
                <a:cs typeface="Times New Roman" panose="02020603050405020304" pitchFamily="18" charset="0"/>
              </a:rPr>
              <a:t>  and by QR Code Scanner we can scan that image                </a:t>
            </a:r>
            <a:endPar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FBBEEA0C-D99E-BC9E-A846-B7C75036C687}"/>
              </a:ext>
            </a:extLst>
          </p:cNvPr>
          <p:cNvPicPr>
            <a:picLocks noChangeAspect="1"/>
          </p:cNvPicPr>
          <p:nvPr/>
        </p:nvPicPr>
        <p:blipFill rotWithShape="1">
          <a:blip r:embed="rId2"/>
          <a:srcRect l="13019" t="9723" r="13024" b="-11197"/>
          <a:stretch/>
        </p:blipFill>
        <p:spPr>
          <a:xfrm>
            <a:off x="2611120" y="3296920"/>
            <a:ext cx="6634480" cy="3489960"/>
          </a:xfrm>
          <a:prstGeom prst="rect">
            <a:avLst/>
          </a:prstGeom>
          <a:ln w="38100">
            <a:noFill/>
          </a:ln>
        </p:spPr>
      </p:pic>
    </p:spTree>
    <p:extLst>
      <p:ext uri="{BB962C8B-B14F-4D97-AF65-F5344CB8AC3E}">
        <p14:creationId xmlns:p14="http://schemas.microsoft.com/office/powerpoint/2010/main" val="313080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D150-E3F2-1B7A-1C50-877D1F13BC09}"/>
              </a:ext>
            </a:extLst>
          </p:cNvPr>
          <p:cNvSpPr>
            <a:spLocks noGrp="1"/>
          </p:cNvSpPr>
          <p:nvPr>
            <p:ph type="title" idx="4294967295"/>
          </p:nvPr>
        </p:nvSpPr>
        <p:spPr>
          <a:xfrm>
            <a:off x="538163" y="385763"/>
            <a:ext cx="11653837" cy="914400"/>
          </a:xfrm>
          <a:effectLst>
            <a:outerShdw blurRad="50800" dist="38100" dir="13500000" algn="br" rotWithShape="0">
              <a:prstClr val="black">
                <a:alpha val="40000"/>
              </a:prstClr>
            </a:outerShdw>
          </a:effectLst>
        </p:spPr>
        <p:txBody>
          <a:bodyPr>
            <a:normAutofit fontScale="90000"/>
          </a:bodyPr>
          <a:lstStyle/>
          <a:p>
            <a:pPr algn="ctr"/>
            <a:r>
              <a:rPr lang="en-IN" sz="6000" dirty="0">
                <a:solidFill>
                  <a:srgbClr val="00FF00"/>
                </a:solidFill>
                <a:latin typeface="Algerian" panose="04020705040A02060702" pitchFamily="82" charset="0"/>
              </a:rPr>
              <a:t>Flow Chart</a:t>
            </a:r>
          </a:p>
        </p:txBody>
      </p:sp>
      <p:pic>
        <p:nvPicPr>
          <p:cNvPr id="3" name="Picture 2">
            <a:extLst>
              <a:ext uri="{FF2B5EF4-FFF2-40B4-BE49-F238E27FC236}">
                <a16:creationId xmlns:a16="http://schemas.microsoft.com/office/drawing/2014/main" id="{2C724784-32F3-9E65-3D77-3E7E4D45F21F}"/>
              </a:ext>
            </a:extLst>
          </p:cNvPr>
          <p:cNvPicPr>
            <a:picLocks noChangeAspect="1"/>
          </p:cNvPicPr>
          <p:nvPr/>
        </p:nvPicPr>
        <p:blipFill>
          <a:blip r:embed="rId2"/>
          <a:stretch>
            <a:fillRect/>
          </a:stretch>
        </p:blipFill>
        <p:spPr>
          <a:xfrm>
            <a:off x="3606800" y="1300480"/>
            <a:ext cx="5872479" cy="5405120"/>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6909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fltVal val="0"/>
                                          </p:val>
                                        </p:tav>
                                        <p:tav tm="100000">
                                          <p:val>
                                            <p:strVal val="#ppt_w"/>
                                          </p:val>
                                        </p:tav>
                                      </p:tavLst>
                                    </p:anim>
                                    <p:anim calcmode="lin" valueType="num">
                                      <p:cBhvr>
                                        <p:cTn id="8" dur="1500" fill="hold"/>
                                        <p:tgtEl>
                                          <p:spTgt spid="3"/>
                                        </p:tgtEl>
                                        <p:attrNameLst>
                                          <p:attrName>ppt_h</p:attrName>
                                        </p:attrNameLst>
                                      </p:cBhvr>
                                      <p:tavLst>
                                        <p:tav tm="0">
                                          <p:val>
                                            <p:fltVal val="0"/>
                                          </p:val>
                                        </p:tav>
                                        <p:tav tm="100000">
                                          <p:val>
                                            <p:strVal val="#ppt_h"/>
                                          </p:val>
                                        </p:tav>
                                      </p:tavLst>
                                    </p:anim>
                                    <p:anim calcmode="lin" valueType="num">
                                      <p:cBhvr>
                                        <p:cTn id="9" dur="1500" fill="hold"/>
                                        <p:tgtEl>
                                          <p:spTgt spid="3"/>
                                        </p:tgtEl>
                                        <p:attrNameLst>
                                          <p:attrName>style.rotation</p:attrName>
                                        </p:attrNameLst>
                                      </p:cBhvr>
                                      <p:tavLst>
                                        <p:tav tm="0">
                                          <p:val>
                                            <p:fltVal val="90"/>
                                          </p:val>
                                        </p:tav>
                                        <p:tav tm="100000">
                                          <p:val>
                                            <p:fltVal val="0"/>
                                          </p:val>
                                        </p:tav>
                                      </p:tavLst>
                                    </p:anim>
                                    <p:animEffect transition="in" filter="fade">
                                      <p:cBhvr>
                                        <p:cTn id="10"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8915AE-50E8-CDF4-E56A-FBE550F8049C}"/>
              </a:ext>
            </a:extLst>
          </p:cNvPr>
          <p:cNvSpPr/>
          <p:nvPr/>
        </p:nvSpPr>
        <p:spPr>
          <a:xfrm>
            <a:off x="148698" y="2967335"/>
            <a:ext cx="11894603" cy="1015663"/>
          </a:xfrm>
          <a:prstGeom prst="rect">
            <a:avLst/>
          </a:prstGeom>
          <a:noFill/>
        </p:spPr>
        <p:txBody>
          <a:bodyPr wrap="none" lIns="91440" tIns="45720" rIns="91440" bIns="45720">
            <a:spAutoFit/>
          </a:bodyPr>
          <a:lstStyle/>
          <a:p>
            <a:pPr algn="ctr"/>
            <a:r>
              <a:rPr lang="en-IN"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SOME EXAMPLES OF PROJECT</a:t>
            </a:r>
          </a:p>
        </p:txBody>
      </p:sp>
    </p:spTree>
    <p:extLst>
      <p:ext uri="{BB962C8B-B14F-4D97-AF65-F5344CB8AC3E}">
        <p14:creationId xmlns:p14="http://schemas.microsoft.com/office/powerpoint/2010/main" val="34801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81FB1-8AF4-3A3D-3A55-AC59949B5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3521"/>
            <a:ext cx="12192000" cy="2824479"/>
          </a:xfrm>
          <a:prstGeom prst="rect">
            <a:avLst/>
          </a:prstGeom>
        </p:spPr>
      </p:pic>
      <p:pic>
        <p:nvPicPr>
          <p:cNvPr id="5" name="Picture 4">
            <a:extLst>
              <a:ext uri="{FF2B5EF4-FFF2-40B4-BE49-F238E27FC236}">
                <a16:creationId xmlns:a16="http://schemas.microsoft.com/office/drawing/2014/main" id="{DF1BD428-2B90-153E-C0EE-0A4CBF689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0011"/>
            <a:ext cx="12344400" cy="2868989"/>
          </a:xfrm>
          <a:prstGeom prst="rect">
            <a:avLst/>
          </a:prstGeom>
        </p:spPr>
      </p:pic>
      <p:sp>
        <p:nvSpPr>
          <p:cNvPr id="9" name="TextBox 8">
            <a:extLst>
              <a:ext uri="{FF2B5EF4-FFF2-40B4-BE49-F238E27FC236}">
                <a16:creationId xmlns:a16="http://schemas.microsoft.com/office/drawing/2014/main" id="{A6439BEF-FFC6-84E0-93DC-7076EBC66861}"/>
              </a:ext>
            </a:extLst>
          </p:cNvPr>
          <p:cNvSpPr txBox="1"/>
          <p:nvPr/>
        </p:nvSpPr>
        <p:spPr>
          <a:xfrm>
            <a:off x="3891280" y="152400"/>
            <a:ext cx="3810000" cy="365760"/>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IN" b="1" dirty="0"/>
              <a:t>Original image</a:t>
            </a:r>
          </a:p>
        </p:txBody>
      </p:sp>
      <p:sp>
        <p:nvSpPr>
          <p:cNvPr id="10" name="TextBox 9">
            <a:extLst>
              <a:ext uri="{FF2B5EF4-FFF2-40B4-BE49-F238E27FC236}">
                <a16:creationId xmlns:a16="http://schemas.microsoft.com/office/drawing/2014/main" id="{77E57798-6FE1-B3EF-4510-F51EC8211BF5}"/>
              </a:ext>
            </a:extLst>
          </p:cNvPr>
          <p:cNvSpPr txBox="1"/>
          <p:nvPr/>
        </p:nvSpPr>
        <p:spPr>
          <a:xfrm>
            <a:off x="4135120" y="3591559"/>
            <a:ext cx="2265680" cy="400110"/>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IN" sz="2000" b="1" dirty="0"/>
              <a:t>Cartoon image</a:t>
            </a:r>
          </a:p>
        </p:txBody>
      </p:sp>
    </p:spTree>
    <p:extLst>
      <p:ext uri="{BB962C8B-B14F-4D97-AF65-F5344CB8AC3E}">
        <p14:creationId xmlns:p14="http://schemas.microsoft.com/office/powerpoint/2010/main" val="94200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05E9A0-421A-7040-9019-E56E3DC5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628" y="144016"/>
            <a:ext cx="4973013" cy="5484623"/>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D8501B9F-D345-490A-C975-E275DF7E6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27" y="144017"/>
            <a:ext cx="4973013" cy="5484624"/>
          </a:xfrm>
          <a:prstGeom prst="rect">
            <a:avLst/>
          </a:prstGeom>
          <a:effectLst>
            <a:outerShdw blurRad="50800" dist="38100" dir="13500000" algn="br" rotWithShape="0">
              <a:prstClr val="black">
                <a:alpha val="40000"/>
              </a:prstClr>
            </a:outerShdw>
          </a:effectLst>
        </p:spPr>
      </p:pic>
      <p:sp>
        <p:nvSpPr>
          <p:cNvPr id="10" name="TextBox 9">
            <a:extLst>
              <a:ext uri="{FF2B5EF4-FFF2-40B4-BE49-F238E27FC236}">
                <a16:creationId xmlns:a16="http://schemas.microsoft.com/office/drawing/2014/main" id="{901EA8DE-0E34-49D4-B871-6E7F01EA34A9}"/>
              </a:ext>
            </a:extLst>
          </p:cNvPr>
          <p:cNvSpPr txBox="1"/>
          <p:nvPr/>
        </p:nvSpPr>
        <p:spPr>
          <a:xfrm>
            <a:off x="2255520" y="5709920"/>
            <a:ext cx="1955985" cy="400110"/>
          </a:xfrm>
          <a:prstGeom prst="rect">
            <a:avLst/>
          </a:prstGeom>
          <a:noFill/>
          <a:effectLst>
            <a:outerShdw blurRad="50800" dist="38100" dir="13500000" algn="br" rotWithShape="0">
              <a:prstClr val="black">
                <a:alpha val="40000"/>
              </a:prstClr>
            </a:outerShdw>
          </a:effectLst>
        </p:spPr>
        <p:txBody>
          <a:bodyPr wrap="none" rtlCol="0">
            <a:spAutoFit/>
          </a:bodyPr>
          <a:lstStyle/>
          <a:p>
            <a:r>
              <a:rPr lang="en-IN" sz="2000" b="1" dirty="0"/>
              <a:t>Original image</a:t>
            </a:r>
          </a:p>
        </p:txBody>
      </p:sp>
      <p:sp>
        <p:nvSpPr>
          <p:cNvPr id="11" name="TextBox 10">
            <a:extLst>
              <a:ext uri="{FF2B5EF4-FFF2-40B4-BE49-F238E27FC236}">
                <a16:creationId xmlns:a16="http://schemas.microsoft.com/office/drawing/2014/main" id="{A7E88D0F-095A-362E-E702-1ADF83CF89F6}"/>
              </a:ext>
            </a:extLst>
          </p:cNvPr>
          <p:cNvSpPr txBox="1"/>
          <p:nvPr/>
        </p:nvSpPr>
        <p:spPr>
          <a:xfrm>
            <a:off x="8382000" y="5740698"/>
            <a:ext cx="2228495" cy="400110"/>
          </a:xfrm>
          <a:prstGeom prst="rect">
            <a:avLst/>
          </a:prstGeom>
          <a:noFill/>
          <a:effectLst>
            <a:outerShdw blurRad="50800" dist="38100" dir="10800000" algn="r" rotWithShape="0">
              <a:prstClr val="black">
                <a:alpha val="40000"/>
              </a:prstClr>
            </a:outerShdw>
          </a:effectLst>
        </p:spPr>
        <p:txBody>
          <a:bodyPr wrap="none" rtlCol="0">
            <a:spAutoFit/>
          </a:bodyPr>
          <a:lstStyle/>
          <a:p>
            <a:r>
              <a:rPr lang="en-IN" sz="2000" b="1" dirty="0"/>
              <a:t>Cartoonify image</a:t>
            </a:r>
          </a:p>
        </p:txBody>
      </p:sp>
    </p:spTree>
    <p:extLst>
      <p:ext uri="{BB962C8B-B14F-4D97-AF65-F5344CB8AC3E}">
        <p14:creationId xmlns:p14="http://schemas.microsoft.com/office/powerpoint/2010/main" val="2472031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A6DD9-E908-DC52-3483-E64968E03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699" y="1199307"/>
            <a:ext cx="8348981" cy="4409013"/>
          </a:xfrm>
          <a:prstGeom prst="rect">
            <a:avLst/>
          </a:prstGeom>
          <a:ln w="38100">
            <a:solidFill>
              <a:schemeClr val="tx1"/>
            </a:solidFill>
          </a:ln>
          <a:effectLst>
            <a:outerShdw blurRad="50800" dist="38100" dir="13500000" algn="br" rotWithShape="0">
              <a:prstClr val="black">
                <a:alpha val="40000"/>
              </a:prstClr>
            </a:outerShdw>
          </a:effectLst>
          <a:scene3d>
            <a:camera prst="orthographicFront"/>
            <a:lightRig rig="threePt" dir="t"/>
          </a:scene3d>
          <a:sp3d>
            <a:bevelT prst="relaxedInset"/>
          </a:sp3d>
        </p:spPr>
      </p:pic>
      <p:sp>
        <p:nvSpPr>
          <p:cNvPr id="5" name="TextBox 4">
            <a:extLst>
              <a:ext uri="{FF2B5EF4-FFF2-40B4-BE49-F238E27FC236}">
                <a16:creationId xmlns:a16="http://schemas.microsoft.com/office/drawing/2014/main" id="{FC303A8A-5A38-AF1F-8BA0-25E69D0B19DD}"/>
              </a:ext>
            </a:extLst>
          </p:cNvPr>
          <p:cNvSpPr txBox="1"/>
          <p:nvPr/>
        </p:nvSpPr>
        <p:spPr>
          <a:xfrm>
            <a:off x="3291840" y="487680"/>
            <a:ext cx="6685280" cy="461665"/>
          </a:xfrm>
          <a:prstGeom prst="rect">
            <a:avLst/>
          </a:prstGeom>
          <a:noFill/>
          <a:effectLst>
            <a:outerShdw blurRad="50800" dist="38100" dir="13500000" algn="br" rotWithShape="0">
              <a:prstClr val="black">
                <a:alpha val="40000"/>
              </a:prstClr>
            </a:outerShdw>
          </a:effectLst>
        </p:spPr>
        <p:txBody>
          <a:bodyPr wrap="square" rtlCol="0">
            <a:spAutoFit/>
          </a:bodyPr>
          <a:lstStyle/>
          <a:p>
            <a:r>
              <a:rPr lang="en-IN" sz="2400" b="1" dirty="0"/>
              <a:t>Use case diagram</a:t>
            </a:r>
          </a:p>
        </p:txBody>
      </p:sp>
    </p:spTree>
    <p:extLst>
      <p:ext uri="{BB962C8B-B14F-4D97-AF65-F5344CB8AC3E}">
        <p14:creationId xmlns:p14="http://schemas.microsoft.com/office/powerpoint/2010/main" val="178196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A366-41D2-75DD-8FD7-9FAD624B665A}"/>
              </a:ext>
            </a:extLst>
          </p:cNvPr>
          <p:cNvSpPr>
            <a:spLocks noGrp="1"/>
          </p:cNvSpPr>
          <p:nvPr>
            <p:ph type="title"/>
          </p:nvPr>
        </p:nvSpPr>
        <p:spPr>
          <a:xfrm>
            <a:off x="677333" y="308113"/>
            <a:ext cx="10336695" cy="646045"/>
          </a:xfrm>
        </p:spPr>
        <p:txBody>
          <a:bodyPr>
            <a:normAutofit/>
          </a:bodyPr>
          <a:lstStyle/>
          <a:p>
            <a:pPr algn="ctr"/>
            <a:r>
              <a:rPr lang="en-IN" dirty="0">
                <a:solidFill>
                  <a:srgbClr val="FF0066"/>
                </a:solidFill>
                <a:latin typeface="Arial Black" panose="020B0A04020102020204" pitchFamily="34" charset="0"/>
              </a:rPr>
              <a:t>Some Screen Short of the project</a:t>
            </a:r>
          </a:p>
        </p:txBody>
      </p:sp>
      <p:pic>
        <p:nvPicPr>
          <p:cNvPr id="4" name="Picture 3">
            <a:extLst>
              <a:ext uri="{FF2B5EF4-FFF2-40B4-BE49-F238E27FC236}">
                <a16:creationId xmlns:a16="http://schemas.microsoft.com/office/drawing/2014/main" id="{6725A9B4-E128-4289-33FD-03379FFEE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70" y="4134677"/>
            <a:ext cx="10336695" cy="2527525"/>
          </a:xfrm>
          <a:prstGeom prst="rect">
            <a:avLst/>
          </a:prstGeom>
        </p:spPr>
      </p:pic>
      <p:pic>
        <p:nvPicPr>
          <p:cNvPr id="10" name="Picture 9">
            <a:extLst>
              <a:ext uri="{FF2B5EF4-FFF2-40B4-BE49-F238E27FC236}">
                <a16:creationId xmlns:a16="http://schemas.microsoft.com/office/drawing/2014/main" id="{B29E92E7-BD92-3A45-47FB-4B444F32C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28" y="1361661"/>
            <a:ext cx="9722371" cy="2365513"/>
          </a:xfrm>
          <a:prstGeom prst="rect">
            <a:avLst/>
          </a:prstGeom>
          <a:ln w="28575">
            <a:solidFill>
              <a:schemeClr val="tx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32446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A6F633-C9CD-6778-8DF8-1C8CEB511ED8}"/>
              </a:ext>
            </a:extLst>
          </p:cNvPr>
          <p:cNvPicPr>
            <a:picLocks noChangeAspect="1"/>
          </p:cNvPicPr>
          <p:nvPr/>
        </p:nvPicPr>
        <p:blipFill>
          <a:blip r:embed="rId2"/>
          <a:stretch>
            <a:fillRect/>
          </a:stretch>
        </p:blipFill>
        <p:spPr>
          <a:xfrm>
            <a:off x="755373" y="240079"/>
            <a:ext cx="10893287" cy="3059712"/>
          </a:xfrm>
          <a:prstGeom prst="rect">
            <a:avLst/>
          </a:prstGeom>
        </p:spPr>
      </p:pic>
      <p:pic>
        <p:nvPicPr>
          <p:cNvPr id="4" name="Picture 3">
            <a:extLst>
              <a:ext uri="{FF2B5EF4-FFF2-40B4-BE49-F238E27FC236}">
                <a16:creationId xmlns:a16="http://schemas.microsoft.com/office/drawing/2014/main" id="{966C9FBD-D724-5481-A843-24E855DEAC8E}"/>
              </a:ext>
            </a:extLst>
          </p:cNvPr>
          <p:cNvPicPr>
            <a:picLocks noChangeAspect="1"/>
          </p:cNvPicPr>
          <p:nvPr/>
        </p:nvPicPr>
        <p:blipFill>
          <a:blip r:embed="rId3"/>
          <a:stretch>
            <a:fillRect/>
          </a:stretch>
        </p:blipFill>
        <p:spPr>
          <a:xfrm>
            <a:off x="755373" y="3558210"/>
            <a:ext cx="11181523" cy="3059711"/>
          </a:xfrm>
          <a:prstGeom prst="rect">
            <a:avLst/>
          </a:prstGeom>
        </p:spPr>
      </p:pic>
    </p:spTree>
    <p:extLst>
      <p:ext uri="{BB962C8B-B14F-4D97-AF65-F5344CB8AC3E}">
        <p14:creationId xmlns:p14="http://schemas.microsoft.com/office/powerpoint/2010/main" val="372814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0D9A0-3FFF-E419-B974-67A2C31C8FE5}"/>
              </a:ext>
            </a:extLst>
          </p:cNvPr>
          <p:cNvPicPr>
            <a:picLocks noChangeAspect="1"/>
          </p:cNvPicPr>
          <p:nvPr/>
        </p:nvPicPr>
        <p:blipFill>
          <a:blip r:embed="rId2"/>
          <a:stretch>
            <a:fillRect/>
          </a:stretch>
        </p:blipFill>
        <p:spPr>
          <a:xfrm>
            <a:off x="606287" y="387627"/>
            <a:ext cx="10342549" cy="6042990"/>
          </a:xfrm>
          <a:prstGeom prst="rect">
            <a:avLst/>
          </a:prstGeom>
        </p:spPr>
      </p:pic>
    </p:spTree>
    <p:extLst>
      <p:ext uri="{BB962C8B-B14F-4D97-AF65-F5344CB8AC3E}">
        <p14:creationId xmlns:p14="http://schemas.microsoft.com/office/powerpoint/2010/main" val="74425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BABA-A5D3-ADB0-33C6-F2082899909F}"/>
              </a:ext>
            </a:extLst>
          </p:cNvPr>
          <p:cNvSpPr>
            <a:spLocks noGrp="1"/>
          </p:cNvSpPr>
          <p:nvPr>
            <p:ph type="title"/>
          </p:nvPr>
        </p:nvSpPr>
        <p:spPr/>
        <p:txBody>
          <a:bodyPr>
            <a:normAutofit/>
          </a:bodyPr>
          <a:lstStyle/>
          <a:p>
            <a:r>
              <a:rPr lang="en-IN" sz="4800" b="1" dirty="0">
                <a:solidFill>
                  <a:schemeClr val="accent4">
                    <a:lumMod val="75000"/>
                  </a:schemeClr>
                </a:solidFill>
                <a:latin typeface="Algerian" panose="04020705040A02060702" pitchFamily="82" charset="0"/>
              </a:rPr>
              <a:t>FUTURE PROSPECT</a:t>
            </a:r>
          </a:p>
        </p:txBody>
      </p:sp>
      <p:sp>
        <p:nvSpPr>
          <p:cNvPr id="3" name="Content Placeholder 2">
            <a:extLst>
              <a:ext uri="{FF2B5EF4-FFF2-40B4-BE49-F238E27FC236}">
                <a16:creationId xmlns:a16="http://schemas.microsoft.com/office/drawing/2014/main" id="{7AD6DCBB-21AB-2C1C-6D84-8F277D94BA2E}"/>
              </a:ext>
            </a:extLst>
          </p:cNvPr>
          <p:cNvSpPr>
            <a:spLocks noGrp="1"/>
          </p:cNvSpPr>
          <p:nvPr>
            <p:ph idx="1"/>
          </p:nvPr>
        </p:nvSpPr>
        <p:spPr>
          <a:xfrm>
            <a:off x="438795" y="1625139"/>
            <a:ext cx="8596668" cy="3880773"/>
          </a:xfrm>
          <a:effectLst>
            <a:outerShdw blurRad="50800" dist="38100" dir="10800000" algn="r" rotWithShape="0">
              <a:prstClr val="black">
                <a:alpha val="40000"/>
              </a:prstClr>
            </a:outerShdw>
          </a:effectLst>
        </p:spPr>
        <p:txBody>
          <a:bodyPr/>
          <a:lstStyle/>
          <a:p>
            <a:r>
              <a:rPr lang="en-IN" sz="2000" dirty="0">
                <a:solidFill>
                  <a:srgbClr val="00000A"/>
                </a:solidFill>
                <a:effectLst/>
                <a:latin typeface="Arial" panose="020B0604020202020204" pitchFamily="34" charset="0"/>
                <a:ea typeface="Times New Roman" panose="02020603050405020304" pitchFamily="18" charset="0"/>
                <a:cs typeface="Arial" panose="020B0604020202020204" pitchFamily="34" charset="0"/>
              </a:rPr>
              <a:t>Currently, many systems are facing issues with face </a:t>
            </a:r>
            <a:r>
              <a:rPr lang="en-IN" sz="2000" dirty="0" err="1">
                <a:solidFill>
                  <a:srgbClr val="00000A"/>
                </a:solidFill>
                <a:effectLst/>
                <a:latin typeface="Arial" panose="020B0604020202020204" pitchFamily="34" charset="0"/>
                <a:ea typeface="Times New Roman" panose="02020603050405020304" pitchFamily="18" charset="0"/>
                <a:cs typeface="Arial" panose="020B0604020202020204" pitchFamily="34" charset="0"/>
              </a:rPr>
              <a:t>cartoonization</a:t>
            </a:r>
            <a:r>
              <a:rPr lang="en-IN" sz="2000" dirty="0">
                <a:solidFill>
                  <a:srgbClr val="00000A"/>
                </a:solidFill>
                <a:effectLst/>
                <a:latin typeface="Arial" panose="020B0604020202020204" pitchFamily="34" charset="0"/>
                <a:ea typeface="Times New Roman" panose="02020603050405020304" pitchFamily="18" charset="0"/>
                <a:cs typeface="Arial" panose="020B0604020202020204" pitchFamily="34" charset="0"/>
              </a:rPr>
              <a:t>. This can be improved by providing more facial data with different perspectives to the model. The resolution of the output also needs to be increased. In the future, we can apply these methods on the video to create a cartoon video. Social media is extensively used these days.</a:t>
            </a:r>
            <a:r>
              <a:rPr lang="en-IN" sz="2000" dirty="0">
                <a:effectLst/>
                <a:latin typeface="Arial" panose="020B0604020202020204" pitchFamily="34" charset="0"/>
                <a:ea typeface="Calibri" panose="020F0502020204030204" pitchFamily="34" charset="0"/>
                <a:cs typeface="Arial" panose="020B0604020202020204" pitchFamily="34" charset="0"/>
              </a:rPr>
              <a:t> </a:t>
            </a:r>
            <a:r>
              <a:rPr lang="en-IN" sz="2000" dirty="0">
                <a:solidFill>
                  <a:srgbClr val="00000A"/>
                </a:solidFill>
                <a:effectLst/>
                <a:latin typeface="Arial" panose="020B0604020202020204" pitchFamily="34" charset="0"/>
                <a:ea typeface="Times New Roman" panose="02020603050405020304" pitchFamily="18" charset="0"/>
                <a:cs typeface="Arial" panose="020B0604020202020204" pitchFamily="34" charset="0"/>
              </a:rPr>
              <a:t>We keep our online status updated every day, share photos and comments follow our friends’ news. To have a nice profile is a matter of prestige. You can use a photo of your own in a profile image, create an amusing avatar or turn your photo into a cartoon. With a pool of web applications available online, image conversion to a cartoon takes a few clicks.</a:t>
            </a:r>
            <a:endParaRPr lang="en-IN" sz="20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1FFDB673-57C7-431B-4456-DC9E24EE3251}"/>
              </a:ext>
            </a:extLst>
          </p:cNvPr>
          <p:cNvPicPr>
            <a:picLocks noChangeAspect="1"/>
          </p:cNvPicPr>
          <p:nvPr/>
        </p:nvPicPr>
        <p:blipFill rotWithShape="1">
          <a:blip r:embed="rId2"/>
          <a:srcRect t="-1" b="6883"/>
          <a:stretch/>
        </p:blipFill>
        <p:spPr>
          <a:xfrm rot="20950978">
            <a:off x="8556123" y="4539936"/>
            <a:ext cx="3315866" cy="1858997"/>
          </a:xfrm>
          <a:prstGeom prst="rect">
            <a:avLst/>
          </a:prstGeom>
        </p:spPr>
      </p:pic>
    </p:spTree>
    <p:extLst>
      <p:ext uri="{BB962C8B-B14F-4D97-AF65-F5344CB8AC3E}">
        <p14:creationId xmlns:p14="http://schemas.microsoft.com/office/powerpoint/2010/main" val="311813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D94A-A704-5723-A3D6-1461CA54ADCD}"/>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FB50F7C-F4AB-1921-10CB-051E0D1A4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854" y="647321"/>
            <a:ext cx="8485808" cy="5752399"/>
          </a:xfrm>
          <a:ln w="28575">
            <a:solidFill>
              <a:schemeClr val="tx1"/>
            </a:solidFill>
          </a:ln>
          <a:effectLst>
            <a:glow rad="228600">
              <a:schemeClr val="accent1">
                <a:satMod val="175000"/>
                <a:alpha val="40000"/>
              </a:schemeClr>
            </a:glow>
          </a:effectLst>
        </p:spPr>
      </p:pic>
    </p:spTree>
    <p:extLst>
      <p:ext uri="{BB962C8B-B14F-4D97-AF65-F5344CB8AC3E}">
        <p14:creationId xmlns:p14="http://schemas.microsoft.com/office/powerpoint/2010/main" val="3552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1DD2-BDA8-5364-4720-36E4C086982D}"/>
              </a:ext>
            </a:extLst>
          </p:cNvPr>
          <p:cNvSpPr>
            <a:spLocks noGrp="1"/>
          </p:cNvSpPr>
          <p:nvPr>
            <p:ph type="title" idx="4294967295"/>
          </p:nvPr>
        </p:nvSpPr>
        <p:spPr>
          <a:xfrm>
            <a:off x="0" y="212725"/>
            <a:ext cx="12192000" cy="935038"/>
          </a:xfrm>
        </p:spPr>
        <p:txBody>
          <a:bodyPr>
            <a:normAutofit/>
          </a:bodyPr>
          <a:lstStyle/>
          <a:p>
            <a:pPr algn="ctr"/>
            <a:r>
              <a:rPr lang="en-IN" sz="5400" b="1" dirty="0">
                <a:solidFill>
                  <a:schemeClr val="accent6"/>
                </a:solidFill>
                <a:latin typeface="Algerian" panose="04020705040A02060702" pitchFamily="82" charset="0"/>
              </a:rPr>
              <a:t>BIBLOGRAPHY</a:t>
            </a:r>
          </a:p>
        </p:txBody>
      </p:sp>
      <p:sp>
        <p:nvSpPr>
          <p:cNvPr id="3" name="Content Placeholder 2">
            <a:extLst>
              <a:ext uri="{FF2B5EF4-FFF2-40B4-BE49-F238E27FC236}">
                <a16:creationId xmlns:a16="http://schemas.microsoft.com/office/drawing/2014/main" id="{6B4E9B44-6155-AEA5-DB94-EBE3C0BD4F2A}"/>
              </a:ext>
            </a:extLst>
          </p:cNvPr>
          <p:cNvSpPr>
            <a:spLocks noGrp="1"/>
          </p:cNvSpPr>
          <p:nvPr>
            <p:ph idx="4294967295"/>
          </p:nvPr>
        </p:nvSpPr>
        <p:spPr>
          <a:xfrm>
            <a:off x="0" y="1455738"/>
            <a:ext cx="11928475" cy="4597400"/>
          </a:xfrm>
        </p:spPr>
        <p:txBody>
          <a:bodyPr>
            <a:normAutofit/>
          </a:bodyPr>
          <a:lstStyle/>
          <a:p>
            <a:pPr>
              <a:lnSpc>
                <a:spcPct val="107000"/>
              </a:lnSpc>
              <a:spcBef>
                <a:spcPts val="200"/>
              </a:spcBef>
            </a:pPr>
            <a:r>
              <a:rPr lang="en-IN" sz="1800" u="heavy"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REFERENCES:</a:t>
            </a:r>
          </a:p>
          <a:p>
            <a:pPr>
              <a:lnSpc>
                <a:spcPct val="107000"/>
              </a:lnSpc>
              <a:spcBef>
                <a:spcPts val="200"/>
              </a:spcBef>
            </a:pPr>
            <a:endParaRPr lang="en-IN" sz="1600" dirty="0">
              <a:solidFill>
                <a:srgbClr val="2F5496"/>
              </a:solidFill>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nSpc>
                <a:spcPct val="107000"/>
              </a:lnSpc>
              <a:spcBef>
                <a:spcPts val="420"/>
              </a:spcBef>
              <a:spcAft>
                <a:spcPts val="800"/>
              </a:spcAft>
              <a:buSzPts val="1200"/>
              <a:buFont typeface="Arial MT"/>
              <a:buChar char="•"/>
              <a:tabLst>
                <a:tab pos="436245" algn="l"/>
              </a:tabLst>
            </a:pPr>
            <a:r>
              <a:rPr lang="en-IN" sz="1800" u="sng"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rPr>
              <a:t>https://realpython.com/tutorials/advanced/</a:t>
            </a:r>
            <a:endParaRPr lang="en-IN" sz="1800"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endParaRPr>
          </a:p>
          <a:p>
            <a:pPr marL="342900" lvl="0" indent="-342900">
              <a:lnSpc>
                <a:spcPct val="107000"/>
              </a:lnSpc>
              <a:spcBef>
                <a:spcPts val="420"/>
              </a:spcBef>
              <a:spcAft>
                <a:spcPts val="800"/>
              </a:spcAft>
              <a:buSzPts val="1200"/>
              <a:buFont typeface="Arial MT"/>
              <a:buChar char="•"/>
              <a:tabLst>
                <a:tab pos="436245" algn="l"/>
              </a:tabLst>
            </a:pPr>
            <a:r>
              <a:rPr lang="en-IN" sz="1800" u="sng"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rPr>
              <a:t>https://data-flair.training/blogs/cartoonify-image-opencv-python/</a:t>
            </a:r>
            <a:endParaRPr lang="en-IN" sz="1800"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endParaRPr>
          </a:p>
          <a:p>
            <a:pPr marL="342900" lvl="0" indent="-342900">
              <a:lnSpc>
                <a:spcPct val="107000"/>
              </a:lnSpc>
              <a:spcBef>
                <a:spcPts val="420"/>
              </a:spcBef>
              <a:spcAft>
                <a:spcPts val="800"/>
              </a:spcAft>
              <a:buSzPts val="1200"/>
              <a:buFont typeface="Arial MT"/>
              <a:buChar char="•"/>
              <a:tabLst>
                <a:tab pos="436245" algn="l"/>
              </a:tabLst>
            </a:pPr>
            <a:r>
              <a:rPr lang="en-IN" sz="1800" u="sng"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rPr>
              <a:t>https://www.geeksforgeeks.org/best-python-libraries-for-machine-learning/</a:t>
            </a:r>
            <a:endParaRPr lang="en-IN" sz="1800"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endParaRPr>
          </a:p>
          <a:p>
            <a:pPr marL="342900" lvl="0" indent="-342900">
              <a:lnSpc>
                <a:spcPct val="107000"/>
              </a:lnSpc>
              <a:spcBef>
                <a:spcPts val="420"/>
              </a:spcBef>
              <a:spcAft>
                <a:spcPts val="800"/>
              </a:spcAft>
              <a:buSzPts val="1200"/>
              <a:buFont typeface="Arial MT"/>
              <a:buChar char="•"/>
              <a:tabLst>
                <a:tab pos="436245" algn="l"/>
              </a:tabLst>
            </a:pPr>
            <a:r>
              <a:rPr lang="en-IN" sz="1800" u="sng"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rPr>
              <a:t>https://colab.research.google.com/</a:t>
            </a:r>
            <a:r>
              <a:rPr lang="en-IN" sz="1800" dirty="0">
                <a:solidFill>
                  <a:srgbClr val="0070C0"/>
                </a:solidFill>
                <a:effectLst/>
                <a:latin typeface="Calibri" panose="020F0502020204030204" pitchFamily="34" charset="0"/>
                <a:ea typeface="Arial MT"/>
                <a:cs typeface="Arial MT"/>
                <a:hlinkClick r:id="rId2">
                  <a:extLst>
                    <a:ext uri="{A12FA001-AC4F-418D-AE19-62706E023703}">
                      <ahyp:hlinkClr xmlns:ahyp="http://schemas.microsoft.com/office/drawing/2018/hyperlinkcolor" val="tx"/>
                    </a:ext>
                  </a:extLst>
                </a:hlinkClick>
              </a:rPr>
              <a:t>   </a:t>
            </a:r>
            <a:r>
              <a:rPr lang="en-IN" sz="1800" dirty="0">
                <a:effectLst/>
                <a:latin typeface="Calibri" panose="020F0502020204030204" pitchFamily="34" charset="0"/>
                <a:ea typeface="Arial MT"/>
                <a:cs typeface="Arial MT"/>
              </a:rPr>
              <a:t>(platform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420"/>
              </a:spcBef>
              <a:spcAft>
                <a:spcPts val="800"/>
              </a:spcAft>
              <a:tabLst>
                <a:tab pos="436245" algn="l"/>
              </a:tabLst>
            </a:pPr>
            <a:r>
              <a:rPr lang="en-IN" dirty="0">
                <a:effectLst/>
                <a:latin typeface="Arial" panose="020B0604020202020204" pitchFamily="34" charset="0"/>
                <a:ea typeface="Calibri" panose="020F0502020204030204" pitchFamily="34" charset="0"/>
                <a:cs typeface="Arial" panose="020B0604020202020204" pitchFamily="34" charset="0"/>
              </a:rPr>
              <a:t>BOOKS:</a:t>
            </a:r>
          </a:p>
          <a:p>
            <a:pPr marL="342900" lvl="0" indent="-342900">
              <a:buFont typeface="Arial" panose="020B0604020202020204" pitchFamily="34" charset="0"/>
              <a:buChar char="•"/>
            </a:pPr>
            <a:r>
              <a:rPr lang="en-IN" sz="1800" dirty="0">
                <a:solidFill>
                  <a:srgbClr val="0070C0"/>
                </a:solidFill>
                <a:effectLst/>
                <a:latin typeface="Times New Roman" panose="02020603050405020304" pitchFamily="18" charset="0"/>
                <a:ea typeface="Times New Roman" panose="02020603050405020304" pitchFamily="18" charset="0"/>
              </a:rPr>
              <a:t> </a:t>
            </a:r>
            <a:r>
              <a:rPr lang="en-US" sz="1800" u="sng" dirty="0">
                <a:solidFill>
                  <a:srgbClr val="0070C0"/>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https://www.javatpoint.com/digital-image-processing-tutorial</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Deep learning with python and OpenCV by Viral </a:t>
            </a:r>
            <a:r>
              <a:rPr lang="en-US" sz="1800" dirty="0" err="1">
                <a:effectLst/>
                <a:latin typeface="Times New Roman" panose="02020603050405020304" pitchFamily="18" charset="0"/>
                <a:ea typeface="Times New Roman" panose="02020603050405020304" pitchFamily="18" charset="0"/>
              </a:rPr>
              <a:t>Thakar</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26515C4-06F0-A158-1785-CC238B87237B}"/>
              </a:ext>
            </a:extLst>
          </p:cNvPr>
          <p:cNvPicPr>
            <a:picLocks noChangeAspect="1"/>
          </p:cNvPicPr>
          <p:nvPr/>
        </p:nvPicPr>
        <p:blipFill rotWithShape="1">
          <a:blip r:embed="rId4"/>
          <a:srcRect l="7371" t="17411" r="36893" b="11998"/>
          <a:stretch/>
        </p:blipFill>
        <p:spPr>
          <a:xfrm rot="20966222">
            <a:off x="9043387" y="1935012"/>
            <a:ext cx="1543300" cy="1197096"/>
          </a:xfrm>
          <a:prstGeom prst="rect">
            <a:avLst/>
          </a:prstGeom>
        </p:spPr>
      </p:pic>
      <p:pic>
        <p:nvPicPr>
          <p:cNvPr id="6" name="Picture 5">
            <a:extLst>
              <a:ext uri="{FF2B5EF4-FFF2-40B4-BE49-F238E27FC236}">
                <a16:creationId xmlns:a16="http://schemas.microsoft.com/office/drawing/2014/main" id="{4E329CDD-547E-145A-6FE2-E016449C24D4}"/>
              </a:ext>
            </a:extLst>
          </p:cNvPr>
          <p:cNvPicPr>
            <a:picLocks noChangeAspect="1"/>
          </p:cNvPicPr>
          <p:nvPr/>
        </p:nvPicPr>
        <p:blipFill>
          <a:blip r:embed="rId5"/>
          <a:stretch>
            <a:fillRect/>
          </a:stretch>
        </p:blipFill>
        <p:spPr>
          <a:xfrm rot="21130974">
            <a:off x="8632582" y="4003183"/>
            <a:ext cx="1388684" cy="1310533"/>
          </a:xfrm>
          <a:prstGeom prst="rect">
            <a:avLst/>
          </a:prstGeom>
        </p:spPr>
      </p:pic>
      <p:pic>
        <p:nvPicPr>
          <p:cNvPr id="7" name="Picture 6">
            <a:extLst>
              <a:ext uri="{FF2B5EF4-FFF2-40B4-BE49-F238E27FC236}">
                <a16:creationId xmlns:a16="http://schemas.microsoft.com/office/drawing/2014/main" id="{CEF06780-6C8A-22B0-6B4C-DA1BF3992EC4}"/>
              </a:ext>
            </a:extLst>
          </p:cNvPr>
          <p:cNvPicPr>
            <a:picLocks noChangeAspect="1"/>
          </p:cNvPicPr>
          <p:nvPr/>
        </p:nvPicPr>
        <p:blipFill rotWithShape="1">
          <a:blip r:embed="rId6"/>
          <a:srcRect l="16315" r="6617"/>
          <a:stretch/>
        </p:blipFill>
        <p:spPr>
          <a:xfrm>
            <a:off x="10361182" y="3391897"/>
            <a:ext cx="1197652" cy="1285418"/>
          </a:xfrm>
          <a:prstGeom prst="rect">
            <a:avLst/>
          </a:prstGeom>
        </p:spPr>
      </p:pic>
    </p:spTree>
    <p:extLst>
      <p:ext uri="{BB962C8B-B14F-4D97-AF65-F5344CB8AC3E}">
        <p14:creationId xmlns:p14="http://schemas.microsoft.com/office/powerpoint/2010/main" val="196053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E76F-5916-181E-B95D-CF96846BF373}"/>
              </a:ext>
            </a:extLst>
          </p:cNvPr>
          <p:cNvSpPr>
            <a:spLocks noGrp="1"/>
          </p:cNvSpPr>
          <p:nvPr>
            <p:ph type="title" idx="4294967295"/>
          </p:nvPr>
        </p:nvSpPr>
        <p:spPr>
          <a:xfrm>
            <a:off x="0" y="0"/>
            <a:ext cx="11857038" cy="1076325"/>
          </a:xfrm>
          <a:effectLst>
            <a:outerShdw blurRad="50800" dist="38100" dir="13500000" algn="br" rotWithShape="0">
              <a:prstClr val="black">
                <a:alpha val="40000"/>
              </a:prstClr>
            </a:outerShdw>
          </a:effectLst>
        </p:spPr>
        <p:txBody>
          <a:bodyPr>
            <a:normAutofit/>
          </a:bodyPr>
          <a:lstStyle/>
          <a:p>
            <a:pPr algn="ctr"/>
            <a:r>
              <a:rPr lang="en-IN" sz="5400" b="1" u="sng" dirty="0">
                <a:solidFill>
                  <a:srgbClr val="7030A0"/>
                </a:solidFill>
                <a:latin typeface="Algerian" panose="04020705040A02060702" pitchFamily="82" charset="0"/>
              </a:rPr>
              <a:t>Acknowledgment</a:t>
            </a:r>
          </a:p>
        </p:txBody>
      </p:sp>
      <p:sp>
        <p:nvSpPr>
          <p:cNvPr id="3" name="Content Placeholder 2">
            <a:extLst>
              <a:ext uri="{FF2B5EF4-FFF2-40B4-BE49-F238E27FC236}">
                <a16:creationId xmlns:a16="http://schemas.microsoft.com/office/drawing/2014/main" id="{B10B47F7-DBC6-8604-A63B-98BAC2A040B5}"/>
              </a:ext>
            </a:extLst>
          </p:cNvPr>
          <p:cNvSpPr>
            <a:spLocks noGrp="1"/>
          </p:cNvSpPr>
          <p:nvPr>
            <p:ph idx="4294967295"/>
          </p:nvPr>
        </p:nvSpPr>
        <p:spPr>
          <a:xfrm>
            <a:off x="0" y="1554163"/>
            <a:ext cx="9144000" cy="4440237"/>
          </a:xfrm>
          <a:effectLst>
            <a:outerShdw blurRad="50800" dist="38100" dir="2700000" algn="tl" rotWithShape="0">
              <a:prstClr val="black">
                <a:alpha val="40000"/>
              </a:prstClr>
            </a:outerShdw>
          </a:effectLst>
        </p:spPr>
        <p:txBody>
          <a:bodyPr>
            <a:normAutofit fontScale="92500" lnSpcReduction="20000"/>
          </a:bodyPr>
          <a:lstStyle/>
          <a:p>
            <a:pPr marL="76200">
              <a:lnSpc>
                <a:spcPct val="106000"/>
              </a:lnSpc>
              <a:spcBef>
                <a:spcPts val="445"/>
              </a:spcBef>
              <a:spcAft>
                <a:spcPts val="0"/>
              </a:spcAft>
            </a:pP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It gives us great pleasure to present </a:t>
            </a:r>
            <a:r>
              <a:rPr lang="en-US" sz="2600">
                <a:effectLst/>
                <a:latin typeface="Times New Roman" panose="02020603050405020304" pitchFamily="18" charset="0"/>
                <a:ea typeface="Times New Roman" panose="02020603050405020304" pitchFamily="18" charset="0"/>
                <a:cs typeface="Times New Roman" panose="02020603050405020304" pitchFamily="18" charset="0"/>
              </a:rPr>
              <a:t>the report of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the B.Tech mini</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project (Cartoonify Image) undertaken during B. Tech</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III Year. This</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project</a:t>
            </a:r>
            <a:r>
              <a:rPr lang="en-US" sz="2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6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going</a:t>
            </a:r>
            <a:r>
              <a:rPr lang="en-US" sz="26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6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26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an</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acknowledgment</a:t>
            </a:r>
            <a:r>
              <a:rPr lang="en-US" sz="26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6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inspiration,</a:t>
            </a:r>
            <a:r>
              <a:rPr lang="en-US" sz="26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drive,</a:t>
            </a:r>
            <a:r>
              <a:rPr lang="en-US" sz="2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6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technical</a:t>
            </a:r>
            <a:r>
              <a:rPr lang="en-US" sz="2600" spc="-3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assistance</a:t>
            </a:r>
            <a:r>
              <a:rPr lang="en-US" sz="2600" spc="-20" dirty="0">
                <a:effectLst/>
                <a:latin typeface="Times New Roman" panose="02020603050405020304" pitchFamily="18" charset="0"/>
                <a:ea typeface="Times New Roman" panose="02020603050405020304" pitchFamily="18" charset="0"/>
                <a:cs typeface="Times New Roman" panose="02020603050405020304" pitchFamily="18" charset="0"/>
              </a:rPr>
              <a:t> that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will</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be</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contributed</a:t>
            </a:r>
            <a:r>
              <a:rPr lang="en-US" sz="26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6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it</a:t>
            </a:r>
            <a:r>
              <a:rPr lang="en-US" sz="26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by</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many</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individuals.</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6200" marR="83820">
              <a:lnSpc>
                <a:spcPct val="106000"/>
              </a:lnSpc>
              <a:spcBef>
                <a:spcPts val="795"/>
              </a:spcBef>
              <a:spcAft>
                <a:spcPts val="0"/>
              </a:spcAft>
            </a:pP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 owe a special debt of gratitude to Mrs.RuchiTalwar(Assistant Professor</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Department of CEA), for providing me with an encouraging platform to develop this project, which thus helped in shaping my abilities towards a constructive goal,</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through her constant</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support and</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guidance</a:t>
            </a:r>
            <a:r>
              <a:rPr lang="en-US" sz="26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to our</a:t>
            </a:r>
            <a:r>
              <a:rPr lang="en-US" sz="26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work.</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6200">
              <a:lnSpc>
                <a:spcPct val="106000"/>
              </a:lnSpc>
              <a:spcBef>
                <a:spcPts val="800"/>
              </a:spcBef>
              <a:spcAft>
                <a:spcPts val="0"/>
              </a:spcAft>
            </a:pP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6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also</a:t>
            </a:r>
            <a:r>
              <a:rPr lang="en-US" sz="26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do</a:t>
            </a:r>
            <a:r>
              <a:rPr lang="en-US" sz="26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2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like</a:t>
            </a:r>
            <a:r>
              <a:rPr lang="en-US" sz="2600"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to miss the opportunity to acknowledge the contribution of all department faculty members for</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their</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kind</a:t>
            </a:r>
            <a:r>
              <a:rPr lang="en-US" sz="26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guidance</a:t>
            </a:r>
            <a:r>
              <a:rPr lang="en-US" sz="26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6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cooperation.</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FB894245-D5C5-98F4-BCF7-26480E409D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0637746">
            <a:off x="8087528" y="4915909"/>
            <a:ext cx="3946736" cy="2156982"/>
          </a:xfrm>
          <a:prstGeom prst="rect">
            <a:avLst/>
          </a:prstGeom>
          <a:noFill/>
        </p:spPr>
      </p:pic>
    </p:spTree>
    <p:extLst>
      <p:ext uri="{BB962C8B-B14F-4D97-AF65-F5344CB8AC3E}">
        <p14:creationId xmlns:p14="http://schemas.microsoft.com/office/powerpoint/2010/main" val="44948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5F51-5D73-6CEF-9D5B-7E93A88554CF}"/>
              </a:ext>
            </a:extLst>
          </p:cNvPr>
          <p:cNvSpPr>
            <a:spLocks noGrp="1"/>
          </p:cNvSpPr>
          <p:nvPr>
            <p:ph type="title" idx="4294967295"/>
          </p:nvPr>
        </p:nvSpPr>
        <p:spPr>
          <a:xfrm>
            <a:off x="0" y="152400"/>
            <a:ext cx="10658475" cy="893763"/>
          </a:xfrm>
        </p:spPr>
        <p:txBody>
          <a:bodyPr>
            <a:normAutofit fontScale="90000"/>
          </a:bodyPr>
          <a:lstStyle/>
          <a:p>
            <a:pPr algn="ctr"/>
            <a:r>
              <a:rPr lang="en-IN" sz="5400" b="1" i="1" u="sng" dirty="0">
                <a:solidFill>
                  <a:schemeClr val="accent5">
                    <a:lumMod val="75000"/>
                  </a:schemeClr>
                </a:solidFill>
                <a:latin typeface="Algerian" panose="04020705040A02060702" pitchFamily="82" charset="0"/>
              </a:rPr>
              <a:t>Table Of Content</a:t>
            </a:r>
          </a:p>
        </p:txBody>
      </p:sp>
      <p:sp>
        <p:nvSpPr>
          <p:cNvPr id="3" name="Content Placeholder 2">
            <a:extLst>
              <a:ext uri="{FF2B5EF4-FFF2-40B4-BE49-F238E27FC236}">
                <a16:creationId xmlns:a16="http://schemas.microsoft.com/office/drawing/2014/main" id="{23760035-7F12-2D8E-A908-6CB952D55677}"/>
              </a:ext>
            </a:extLst>
          </p:cNvPr>
          <p:cNvSpPr>
            <a:spLocks noGrp="1"/>
          </p:cNvSpPr>
          <p:nvPr>
            <p:ph idx="4294967295"/>
          </p:nvPr>
        </p:nvSpPr>
        <p:spPr>
          <a:xfrm>
            <a:off x="0" y="1198563"/>
            <a:ext cx="8596313" cy="5303837"/>
          </a:xfrm>
        </p:spPr>
        <p:txBody>
          <a:bodyPr>
            <a:noAutofit/>
          </a:bodyPr>
          <a:lstStyle/>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Introduction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Objective of this project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Description of the project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 Open CV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Google colab platform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Python and its libraries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Algorithm Used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Diagram</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Future prospect </a:t>
            </a:r>
          </a:p>
          <a:p>
            <a:pPr algn="just">
              <a:buFont typeface="Wingdings" panose="05000000000000000000" pitchFamily="2" charset="2"/>
              <a:buChar char="q"/>
            </a:pPr>
            <a:r>
              <a:rPr lang="en-IN" sz="2400" b="1" dirty="0">
                <a:latin typeface="Arial Narrow" panose="020B0606020202030204" pitchFamily="34" charset="0"/>
                <a:cs typeface="Times New Roman" panose="02020603050405020304" pitchFamily="18" charset="0"/>
              </a:rPr>
              <a:t>Bibliography</a:t>
            </a:r>
          </a:p>
          <a:p>
            <a:pPr marL="0" indent="0">
              <a:buNone/>
            </a:pPr>
            <a:r>
              <a:rPr lang="en-IN" dirty="0">
                <a:latin typeface="Arial Narrow" panose="020B0606020202030204" pitchFamily="34" charset="0"/>
                <a:cs typeface="Times New Roman" panose="02020603050405020304" pitchFamily="18" charset="0"/>
              </a:rPr>
              <a:t> </a:t>
            </a:r>
          </a:p>
          <a:p>
            <a:pPr marL="0" indent="0">
              <a:buNone/>
            </a:pPr>
            <a:endParaRPr lang="en-IN" sz="1600" dirty="0"/>
          </a:p>
        </p:txBody>
      </p:sp>
    </p:spTree>
    <p:extLst>
      <p:ext uri="{BB962C8B-B14F-4D97-AF65-F5344CB8AC3E}">
        <p14:creationId xmlns:p14="http://schemas.microsoft.com/office/powerpoint/2010/main" val="79205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17E4-1143-F25C-60EF-33D64B2D2410}"/>
              </a:ext>
            </a:extLst>
          </p:cNvPr>
          <p:cNvSpPr>
            <a:spLocks noGrp="1"/>
          </p:cNvSpPr>
          <p:nvPr>
            <p:ph type="title" idx="4294967295"/>
          </p:nvPr>
        </p:nvSpPr>
        <p:spPr>
          <a:xfrm>
            <a:off x="0" y="161925"/>
            <a:ext cx="11053763" cy="846138"/>
          </a:xfrm>
          <a:effectLst>
            <a:outerShdw blurRad="50800" dist="38100" dir="16200000" rotWithShape="0">
              <a:prstClr val="black">
                <a:alpha val="40000"/>
              </a:prstClr>
            </a:outerShdw>
          </a:effectLst>
        </p:spPr>
        <p:txBody>
          <a:bodyPr>
            <a:noAutofit/>
          </a:bodyPr>
          <a:lstStyle/>
          <a:p>
            <a:pPr algn="ctr"/>
            <a:r>
              <a:rPr lang="en-IN" sz="6000" b="1" dirty="0">
                <a:solidFill>
                  <a:srgbClr val="FF0066"/>
                </a:solidFill>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D6B2405E-0DAA-03A2-B864-0B43612905BE}"/>
              </a:ext>
            </a:extLst>
          </p:cNvPr>
          <p:cNvSpPr>
            <a:spLocks noGrp="1"/>
          </p:cNvSpPr>
          <p:nvPr>
            <p:ph idx="4294967295"/>
          </p:nvPr>
        </p:nvSpPr>
        <p:spPr>
          <a:xfrm>
            <a:off x="0" y="1610139"/>
            <a:ext cx="9274175" cy="4239799"/>
          </a:xfrm>
          <a:effectLst>
            <a:outerShdw blurRad="50800" dist="38100" dir="10800000" algn="r" rotWithShape="0">
              <a:prstClr val="black">
                <a:alpha val="40000"/>
              </a:prstClr>
            </a:outerShdw>
            <a:softEdge rad="12700"/>
          </a:effectLst>
        </p:spPr>
        <p:txBody>
          <a:bodyPr>
            <a:normAutofit/>
          </a:bodyPr>
          <a:lstStyle/>
          <a:p>
            <a:pPr>
              <a:lnSpc>
                <a:spcPct val="107000"/>
              </a:lnSpc>
              <a:spcAft>
                <a:spcPts val="800"/>
              </a:spcAft>
              <a:tabLst>
                <a:tab pos="200025" algn="l"/>
              </a:tabLst>
            </a:pP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In this, we will build one interesting application that will </a:t>
            </a:r>
            <a:r>
              <a:rPr lang="en-IN"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cartoonify</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the image provided to it. To build this </a:t>
            </a:r>
            <a:r>
              <a:rPr lang="en-IN"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cartoonifyer</a:t>
            </a:r>
            <a:r>
              <a:rPr lang="en-IN"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application we will use python and OpenCV. This is one of the exciting and thrilling applications of Machine Learning. While building this application we have used various libraries. Here you have to select the image and then the application will convert that image into its cartoon form. Mainly, we build this application using OpenCV and python as the programming languages.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200025" algn="l"/>
              </a:tabLst>
            </a:pPr>
            <a:r>
              <a:rPr lang="en-IN" dirty="0">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The algorithm is designed to provide artistically and comically appealing results on a wide range of pictures as possible, although it is conceded that not all inputs yield equally satisfying results. Edge detection and the concept of filters have been used.</a:t>
            </a:r>
            <a:r>
              <a:rPr lang="en-IN" u="heavy"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CF23E1D-4E75-F8AE-868F-5D10ACF1B6C6}"/>
              </a:ext>
            </a:extLst>
          </p:cNvPr>
          <p:cNvPicPr>
            <a:picLocks noChangeAspect="1"/>
          </p:cNvPicPr>
          <p:nvPr/>
        </p:nvPicPr>
        <p:blipFill rotWithShape="1">
          <a:blip r:embed="rId2"/>
          <a:srcRect l="15605" r="15324"/>
          <a:stretch/>
        </p:blipFill>
        <p:spPr>
          <a:xfrm>
            <a:off x="8351520" y="4429084"/>
            <a:ext cx="3220720" cy="2428915"/>
          </a:xfrm>
          <a:prstGeom prst="rect">
            <a:avLst/>
          </a:prstGeom>
        </p:spPr>
      </p:pic>
    </p:spTree>
    <p:extLst>
      <p:ext uri="{BB962C8B-B14F-4D97-AF65-F5344CB8AC3E}">
        <p14:creationId xmlns:p14="http://schemas.microsoft.com/office/powerpoint/2010/main" val="120767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7C141A-318F-136A-277B-57CE419F5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2963981"/>
            <a:ext cx="3525520" cy="2397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293A00D-B702-7C2F-60D6-5AE5164C8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59" y="263349"/>
            <a:ext cx="3526824" cy="2431736"/>
          </a:xfrm>
          <a:prstGeom prst="rect">
            <a:avLst/>
          </a:prstGeom>
          <a:ln w="38100">
            <a:solidFill>
              <a:schemeClr val="bg2">
                <a:lumMod val="10000"/>
              </a:schemeClr>
            </a:solidFill>
          </a:ln>
          <a:effectLst>
            <a:softEdge rad="112500"/>
          </a:effectLst>
        </p:spPr>
      </p:pic>
      <p:pic>
        <p:nvPicPr>
          <p:cNvPr id="7" name="Picture 6">
            <a:extLst>
              <a:ext uri="{FF2B5EF4-FFF2-40B4-BE49-F238E27FC236}">
                <a16:creationId xmlns:a16="http://schemas.microsoft.com/office/drawing/2014/main" id="{87EB09DD-1A17-FC6D-A152-96DB539F0B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604" y="263348"/>
            <a:ext cx="3442620" cy="2290907"/>
          </a:xfrm>
          <a:prstGeom prst="rect">
            <a:avLst/>
          </a:prstGeom>
          <a:ln w="28575">
            <a:solidFill>
              <a:schemeClr val="tx1"/>
            </a:solidFill>
          </a:ln>
        </p:spPr>
      </p:pic>
      <p:pic>
        <p:nvPicPr>
          <p:cNvPr id="9" name="Picture 8">
            <a:extLst>
              <a:ext uri="{FF2B5EF4-FFF2-40B4-BE49-F238E27FC236}">
                <a16:creationId xmlns:a16="http://schemas.microsoft.com/office/drawing/2014/main" id="{A5D234FC-3F81-2409-B88E-1DE8E51CE7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193" y="3007305"/>
            <a:ext cx="3669511" cy="2441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70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15449-0213-F629-B5AF-5646E67901DE}"/>
              </a:ext>
            </a:extLst>
          </p:cNvPr>
          <p:cNvSpPr>
            <a:spLocks noGrp="1"/>
          </p:cNvSpPr>
          <p:nvPr>
            <p:ph type="title" idx="4294967295"/>
          </p:nvPr>
        </p:nvSpPr>
        <p:spPr>
          <a:xfrm>
            <a:off x="0" y="161925"/>
            <a:ext cx="11725275" cy="946150"/>
          </a:xfrm>
          <a:effectLst>
            <a:outerShdw blurRad="50800" dist="38100" dir="16200000" rotWithShape="0">
              <a:prstClr val="black">
                <a:alpha val="40000"/>
              </a:prstClr>
            </a:outerShdw>
          </a:effectLst>
        </p:spPr>
        <p:txBody>
          <a:bodyPr>
            <a:normAutofit/>
          </a:bodyPr>
          <a:lstStyle/>
          <a:p>
            <a:r>
              <a:rPr lang="en-IN" sz="4400" dirty="0"/>
              <a:t>	</a:t>
            </a:r>
            <a:r>
              <a:rPr lang="en-IN" sz="4400" b="1" i="1" dirty="0">
                <a:solidFill>
                  <a:srgbClr val="FF3300"/>
                </a:solidFill>
                <a:latin typeface="Algerian" panose="04020705040A02060702" pitchFamily="82" charset="0"/>
              </a:rPr>
              <a:t>Why I have chosen this Project ?</a:t>
            </a:r>
          </a:p>
        </p:txBody>
      </p:sp>
      <p:sp>
        <p:nvSpPr>
          <p:cNvPr id="3" name="Content Placeholder 2">
            <a:extLst>
              <a:ext uri="{FF2B5EF4-FFF2-40B4-BE49-F238E27FC236}">
                <a16:creationId xmlns:a16="http://schemas.microsoft.com/office/drawing/2014/main" id="{E9F9229C-E758-F190-B117-4EFB61C2E1EB}"/>
              </a:ext>
            </a:extLst>
          </p:cNvPr>
          <p:cNvSpPr>
            <a:spLocks noGrp="1"/>
          </p:cNvSpPr>
          <p:nvPr>
            <p:ph idx="4294967295"/>
          </p:nvPr>
        </p:nvSpPr>
        <p:spPr>
          <a:xfrm>
            <a:off x="0" y="1584325"/>
            <a:ext cx="8950325" cy="4457700"/>
          </a:xfrm>
          <a:effectLst>
            <a:outerShdw blurRad="50800" dist="38100" dir="10800000" algn="r" rotWithShape="0">
              <a:prstClr val="black">
                <a:alpha val="40000"/>
              </a:prstClr>
            </a:outerShdw>
          </a:effectLst>
        </p:spPr>
        <p:txBody>
          <a:bodyPr>
            <a:normAutofit/>
          </a:bodyPr>
          <a:lstStyle/>
          <a:p>
            <a:pPr marL="0" indent="0">
              <a:buNone/>
            </a:pPr>
            <a:r>
              <a:rPr lang="en-IN" sz="2000" dirty="0">
                <a:effectLst/>
                <a:highlight>
                  <a:srgbClr val="FFFFFF"/>
                </a:highlight>
                <a:latin typeface="Arial" panose="020B0604020202020204" pitchFamily="34" charset="0"/>
                <a:ea typeface="Arial" panose="020B0604020202020204" pitchFamily="34" charset="0"/>
                <a:cs typeface="Arial" panose="020B0604020202020204" pitchFamily="34" charset="0"/>
              </a:rPr>
              <a:t>The idea behind choosing this project was to create a cartoon from a picture. This project includes areas of vision (object recognition) and </a:t>
            </a:r>
            <a:r>
              <a:rPr lang="en-IN" sz="2000" dirty="0" err="1">
                <a:effectLst/>
                <a:highlight>
                  <a:srgbClr val="FFFFFF"/>
                </a:highlight>
                <a:latin typeface="Arial" panose="020B0604020202020204" pitchFamily="34" charset="0"/>
                <a:ea typeface="Arial" panose="020B0604020202020204" pitchFamily="34" charset="0"/>
                <a:cs typeface="Arial" panose="020B0604020202020204" pitchFamily="34" charset="0"/>
              </a:rPr>
              <a:t>carnification</a:t>
            </a:r>
            <a:r>
              <a:rPr lang="en-IN" sz="2000" dirty="0">
                <a:effectLst/>
                <a:highlight>
                  <a:srgbClr val="FFFFFF"/>
                </a:highlight>
                <a:latin typeface="Arial" panose="020B0604020202020204" pitchFamily="34" charset="0"/>
                <a:ea typeface="Arial" panose="020B0604020202020204" pitchFamily="34" charset="0"/>
                <a:cs typeface="Arial" panose="020B0604020202020204" pitchFamily="34" charset="0"/>
              </a:rPr>
              <a:t>. This was thought to be a step in helping the children to better understand and appreciate cartoons. Cartoons seem to be very familiar to children so they can relate to them.</a:t>
            </a:r>
          </a:p>
          <a:p>
            <a:pPr marL="0" indent="0">
              <a:buNone/>
            </a:pPr>
            <a:r>
              <a:rPr lang="en-US" sz="2000" dirty="0">
                <a:latin typeface="Arial" panose="020B0604020202020204" pitchFamily="34" charset="0"/>
                <a:cs typeface="Arial" panose="020B0604020202020204" pitchFamily="34" charset="0"/>
              </a:rPr>
              <a:t>Social media is extensively used these days. Standing out in this online crowd has always been a to-do for every user’s list on these social media platforms. Be it images, blog posts, artwork, tweets, memes, opinions, and what not being used to seek the attention of followers or friends to create influence or to connect with them on such social platforms. We aim to provide one such creative solution to their needs: applying cartoon-like effects to their images.</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855B0C2-DAA7-46B0-6257-D6F08218349B}"/>
              </a:ext>
            </a:extLst>
          </p:cNvPr>
          <p:cNvPicPr>
            <a:picLocks noChangeAspect="1"/>
          </p:cNvPicPr>
          <p:nvPr/>
        </p:nvPicPr>
        <p:blipFill rotWithShape="1">
          <a:blip r:embed="rId2"/>
          <a:srcRect l="9398" r="16180" b="3196"/>
          <a:stretch/>
        </p:blipFill>
        <p:spPr>
          <a:xfrm>
            <a:off x="9274002" y="2056158"/>
            <a:ext cx="2377440" cy="4456402"/>
          </a:xfrm>
          <a:prstGeom prst="rect">
            <a:avLst/>
          </a:prstGeom>
        </p:spPr>
      </p:pic>
    </p:spTree>
    <p:extLst>
      <p:ext uri="{BB962C8B-B14F-4D97-AF65-F5344CB8AC3E}">
        <p14:creationId xmlns:p14="http://schemas.microsoft.com/office/powerpoint/2010/main" val="195517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0842D-BBC1-0D30-D6C1-6A5BDC429C96}"/>
              </a:ext>
            </a:extLst>
          </p:cNvPr>
          <p:cNvSpPr>
            <a:spLocks noGrp="1"/>
          </p:cNvSpPr>
          <p:nvPr>
            <p:ph type="title" idx="4294967295"/>
          </p:nvPr>
        </p:nvSpPr>
        <p:spPr>
          <a:xfrm>
            <a:off x="1717675" y="233363"/>
            <a:ext cx="10474325" cy="731837"/>
          </a:xfrm>
        </p:spPr>
        <p:txBody>
          <a:bodyPr>
            <a:normAutofit fontScale="90000"/>
          </a:bodyPr>
          <a:lstStyle/>
          <a:p>
            <a:pPr algn="ctr"/>
            <a:r>
              <a:rPr lang="en-IN" sz="4800" b="1" dirty="0">
                <a:solidFill>
                  <a:srgbClr val="008000"/>
                </a:solidFill>
                <a:latin typeface="Algerian" panose="04020705040A02060702" pitchFamily="82" charset="0"/>
              </a:rPr>
              <a:t>Description of the project</a:t>
            </a:r>
          </a:p>
        </p:txBody>
      </p:sp>
      <p:sp>
        <p:nvSpPr>
          <p:cNvPr id="5" name="Content Placeholder 4">
            <a:extLst>
              <a:ext uri="{FF2B5EF4-FFF2-40B4-BE49-F238E27FC236}">
                <a16:creationId xmlns:a16="http://schemas.microsoft.com/office/drawing/2014/main" id="{BD7BDD53-5F49-AC9F-2791-F62606AA8B97}"/>
              </a:ext>
            </a:extLst>
          </p:cNvPr>
          <p:cNvSpPr>
            <a:spLocks noGrp="1"/>
          </p:cNvSpPr>
          <p:nvPr>
            <p:ph idx="4294967295"/>
          </p:nvPr>
        </p:nvSpPr>
        <p:spPr>
          <a:xfrm>
            <a:off x="385763" y="1127125"/>
            <a:ext cx="11806237" cy="5243513"/>
          </a:xfrm>
          <a:effectLst/>
        </p:spPr>
        <p:txBody>
          <a:bodyPr>
            <a:normAutofit/>
          </a:bodyPr>
          <a:lstStyle/>
          <a:p>
            <a:pPr lvl="1" algn="just">
              <a:lnSpc>
                <a:spcPct val="150000"/>
              </a:lnSpc>
              <a:spcAft>
                <a:spcPts val="800"/>
              </a:spcAft>
              <a:buFont typeface="Wingdings" panose="05000000000000000000" pitchFamily="2" charset="2"/>
              <a:buChar char="q"/>
            </a:pP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OpenCV</a:t>
            </a:r>
            <a:r>
              <a:rPr lang="en-IN" sz="1600" b="1" u="sng" dirty="0">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rgbClr val="444444"/>
                </a:solidFill>
                <a:effectLst/>
                <a:latin typeface="Bahnschrift SemiLight Condensed" panose="020B0502040204020203" pitchFamily="34" charset="0"/>
                <a:ea typeface="Calibri" panose="020F0502020204030204" pitchFamily="34" charset="0"/>
                <a:cs typeface="Arial" panose="020B0604020202020204" pitchFamily="34" charset="0"/>
              </a:rPr>
              <a:t>Python is the pool of libraries. One such library is OpenCV. OpenCV is a cross-platform library used for Computer Vision. It includes applications like video and image capturing and processing. It is majorly used in image transformation, object detection, face recognition, and many other stunning </a:t>
            </a:r>
            <a:r>
              <a:rPr lang="en-IN" dirty="0" err="1">
                <a:solidFill>
                  <a:srgbClr val="444444"/>
                </a:solidFill>
                <a:effectLst/>
                <a:latin typeface="Bahnschrift SemiLight Condensed" panose="020B0502040204020203" pitchFamily="34" charset="0"/>
                <a:ea typeface="Calibri" panose="020F0502020204030204" pitchFamily="34" charset="0"/>
                <a:cs typeface="Arial" panose="020B0604020202020204" pitchFamily="34" charset="0"/>
              </a:rPr>
              <a:t>applications.</a:t>
            </a:r>
            <a:r>
              <a:rPr lang="en-IN" dirty="0" err="1">
                <a:solidFill>
                  <a:srgbClr val="222222"/>
                </a:solidFill>
                <a:effectLst/>
                <a:latin typeface="Bahnschrift SemiLight Condensed" panose="020B0502040204020203" pitchFamily="34" charset="0"/>
                <a:ea typeface="Times New Roman" panose="02020603050405020304" pitchFamily="18" charset="0"/>
                <a:cs typeface="Arial" panose="020B0604020202020204" pitchFamily="34" charset="0"/>
              </a:rPr>
              <a:t>OpenCV</a:t>
            </a:r>
            <a:r>
              <a:rPr lang="en-IN" dirty="0">
                <a:solidFill>
                  <a:srgbClr val="222222"/>
                </a:solidFill>
                <a:effectLst/>
                <a:latin typeface="Bahnschrift SemiLight Condensed" panose="020B0502040204020203" pitchFamily="34" charset="0"/>
                <a:ea typeface="Times New Roman" panose="02020603050405020304" pitchFamily="18" charset="0"/>
                <a:cs typeface="Arial" panose="020B0604020202020204" pitchFamily="34" charset="0"/>
              </a:rPr>
              <a:t> is an open-source library in python that is used mainly for computer vision tasks in the areas of machine learning and artificial intelligence. Nowadays, OpenCV is playing a major role in the field of technology. Using OpenCV we can process images and videos for some tasks like object detection, face detection, object tracking, and all. </a:t>
            </a:r>
            <a:r>
              <a:rPr lang="en-IN" dirty="0">
                <a:solidFill>
                  <a:srgbClr val="222222"/>
                </a:solidFill>
                <a:latin typeface="Bahnschrift SemiLight Condensed" panose="020B0502040204020203" pitchFamily="34" charset="0"/>
                <a:ea typeface="Times New Roman" panose="02020603050405020304" pitchFamily="18" charset="0"/>
                <a:cs typeface="Arial" panose="020B0604020202020204" pitchFamily="34" charset="0"/>
              </a:rPr>
              <a:t>I</a:t>
            </a:r>
            <a:r>
              <a:rPr lang="en-IN" dirty="0">
                <a:solidFill>
                  <a:srgbClr val="222222"/>
                </a:solidFill>
                <a:effectLst/>
                <a:latin typeface="Bahnschrift SemiLight Condensed" panose="020B0502040204020203" pitchFamily="34" charset="0"/>
                <a:ea typeface="Times New Roman" panose="02020603050405020304" pitchFamily="18" charset="0"/>
                <a:cs typeface="Arial" panose="020B0604020202020204" pitchFamily="34" charset="0"/>
              </a:rPr>
              <a:t>t supports all kinds of systems such as Windows, Linux, Android, Mac OS, IoS, and all.</a:t>
            </a:r>
          </a:p>
          <a:p>
            <a:pPr marL="457200" lvl="1" indent="0" algn="just">
              <a:lnSpc>
                <a:spcPct val="150000"/>
              </a:lnSpc>
              <a:spcAft>
                <a:spcPts val="800"/>
              </a:spcAft>
              <a:buNone/>
            </a:pPr>
            <a:endParaRPr lang="en-IN" dirty="0">
              <a:effectLst/>
              <a:latin typeface="Bahnschrift SemiLight Condensed" panose="020B0502040204020203" pitchFamily="34" charset="0"/>
              <a:ea typeface="Calibri" panose="020F0502020204030204" pitchFamily="34" charset="0"/>
              <a:cs typeface="Arial" panose="020B0604020202020204" pitchFamily="34" charset="0"/>
            </a:endParaRPr>
          </a:p>
          <a:p>
            <a:pPr algn="just">
              <a:lnSpc>
                <a:spcPct val="107000"/>
              </a:lnSpc>
              <a:spcAft>
                <a:spcPts val="800"/>
              </a:spcAft>
              <a:buFont typeface="Wingdings" panose="05000000000000000000" pitchFamily="2" charset="2"/>
              <a:buChar char="q"/>
            </a:pPr>
            <a:r>
              <a:rPr lang="en-IN" sz="24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Google Colab</a:t>
            </a:r>
            <a:r>
              <a:rPr lang="en-IN" sz="1800" u="none" strike="noStrike"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0" i="0" dirty="0">
                <a:solidFill>
                  <a:srgbClr val="000000"/>
                </a:solidFill>
                <a:effectLst/>
              </a:rPr>
              <a:t> </a:t>
            </a:r>
            <a:r>
              <a:rPr lang="en-US" b="0" i="0" dirty="0" err="1">
                <a:solidFill>
                  <a:srgbClr val="000000"/>
                </a:solidFill>
                <a:effectLst/>
                <a:latin typeface="Arial Narrow" panose="020B0606020202030204" pitchFamily="34" charset="0"/>
              </a:rPr>
              <a:t>Colab</a:t>
            </a:r>
            <a:r>
              <a:rPr lang="en-US" b="0" i="0" dirty="0">
                <a:solidFill>
                  <a:srgbClr val="000000"/>
                </a:solidFill>
                <a:effectLst/>
                <a:latin typeface="Arial Narrow" panose="020B0606020202030204" pitchFamily="34" charset="0"/>
              </a:rPr>
              <a:t> is a free </a:t>
            </a:r>
            <a:r>
              <a:rPr lang="en-US" b="0" i="0" dirty="0" err="1">
                <a:solidFill>
                  <a:srgbClr val="000000"/>
                </a:solidFill>
                <a:effectLst/>
                <a:latin typeface="Arial Narrow" panose="020B0606020202030204" pitchFamily="34" charset="0"/>
              </a:rPr>
              <a:t>Jupyter</a:t>
            </a:r>
            <a:r>
              <a:rPr lang="en-US" b="0" i="0" dirty="0">
                <a:solidFill>
                  <a:srgbClr val="000000"/>
                </a:solidFill>
                <a:effectLst/>
                <a:latin typeface="Arial Narrow" panose="020B0606020202030204" pitchFamily="34" charset="0"/>
              </a:rPr>
              <a:t> notebook environment that runs entirely in the cloud. Most importantly, it does not require a setup and the notebooks that you create can be simultaneously edited by your team members - just the way you edit documents in Google Docs. </a:t>
            </a:r>
            <a:r>
              <a:rPr lang="en-US" b="0" i="0" dirty="0" err="1">
                <a:solidFill>
                  <a:srgbClr val="000000"/>
                </a:solidFill>
                <a:effectLst/>
                <a:latin typeface="Arial Narrow" panose="020B0606020202030204" pitchFamily="34" charset="0"/>
              </a:rPr>
              <a:t>Colab</a:t>
            </a:r>
            <a:r>
              <a:rPr lang="en-US" b="0" i="0" dirty="0">
                <a:solidFill>
                  <a:srgbClr val="000000"/>
                </a:solidFill>
                <a:effectLst/>
                <a:latin typeface="Arial Narrow" panose="020B0606020202030204" pitchFamily="34" charset="0"/>
              </a:rPr>
              <a:t> supports many popular machine learning libraries which can be easily loaded in your notebook.</a:t>
            </a:r>
            <a:endParaRPr lang="en-IN" dirty="0">
              <a:effectLst/>
              <a:latin typeface="Arial Narrow" panose="020B0606020202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6E37879A-6377-CAE2-E740-4F76EE8585B7}"/>
              </a:ext>
            </a:extLst>
          </p:cNvPr>
          <p:cNvPicPr>
            <a:picLocks noChangeAspect="1"/>
          </p:cNvPicPr>
          <p:nvPr/>
        </p:nvPicPr>
        <p:blipFill>
          <a:blip r:embed="rId2"/>
          <a:stretch>
            <a:fillRect/>
          </a:stretch>
        </p:blipFill>
        <p:spPr>
          <a:xfrm>
            <a:off x="6175513" y="3130826"/>
            <a:ext cx="2204720" cy="859888"/>
          </a:xfrm>
          <a:prstGeom prst="rect">
            <a:avLst/>
          </a:prstGeom>
        </p:spPr>
      </p:pic>
      <p:pic>
        <p:nvPicPr>
          <p:cNvPr id="8" name="Picture 7">
            <a:extLst>
              <a:ext uri="{FF2B5EF4-FFF2-40B4-BE49-F238E27FC236}">
                <a16:creationId xmlns:a16="http://schemas.microsoft.com/office/drawing/2014/main" id="{7DCE2A10-3164-E347-AA35-43717275809F}"/>
              </a:ext>
            </a:extLst>
          </p:cNvPr>
          <p:cNvPicPr>
            <a:picLocks noChangeAspect="1"/>
          </p:cNvPicPr>
          <p:nvPr/>
        </p:nvPicPr>
        <p:blipFill>
          <a:blip r:embed="rId3"/>
          <a:stretch>
            <a:fillRect/>
          </a:stretch>
        </p:blipFill>
        <p:spPr>
          <a:xfrm>
            <a:off x="9205595" y="5709920"/>
            <a:ext cx="2143125" cy="1053676"/>
          </a:xfrm>
          <a:prstGeom prst="rect">
            <a:avLst/>
          </a:prstGeom>
        </p:spPr>
      </p:pic>
    </p:spTree>
    <p:extLst>
      <p:ext uri="{BB962C8B-B14F-4D97-AF65-F5344CB8AC3E}">
        <p14:creationId xmlns:p14="http://schemas.microsoft.com/office/powerpoint/2010/main" val="157606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882A-9612-523E-E9CA-F8682F49A358}"/>
              </a:ext>
            </a:extLst>
          </p:cNvPr>
          <p:cNvSpPr>
            <a:spLocks noGrp="1"/>
          </p:cNvSpPr>
          <p:nvPr>
            <p:ph type="title" idx="4294967295"/>
          </p:nvPr>
        </p:nvSpPr>
        <p:spPr>
          <a:xfrm>
            <a:off x="681038" y="295275"/>
            <a:ext cx="11510962" cy="1096963"/>
          </a:xfrm>
          <a:effectLst>
            <a:glow rad="63500">
              <a:schemeClr val="accent4">
                <a:satMod val="175000"/>
                <a:alpha val="40000"/>
              </a:schemeClr>
            </a:glow>
            <a:outerShdw blurRad="50800" dist="38100" dir="16200000" rotWithShape="0">
              <a:prstClr val="black">
                <a:alpha val="40000"/>
              </a:prstClr>
            </a:outerShdw>
          </a:effectLst>
        </p:spPr>
        <p:txBody>
          <a:bodyPr>
            <a:noAutofit/>
          </a:bodyPr>
          <a:lstStyle/>
          <a:p>
            <a:r>
              <a:rPr lang="en-IN" sz="3600" b="1" u="heavy" dirty="0">
                <a:solidFill>
                  <a:srgbClr val="CC0099"/>
                </a:solidFill>
                <a:effectLst/>
                <a:latin typeface="Algerian" panose="04020705040A02060702" pitchFamily="82" charset="0"/>
                <a:ea typeface="Calibri" panose="020F0502020204030204" pitchFamily="34" charset="0"/>
                <a:cs typeface="Times New Roman" panose="02020603050405020304" pitchFamily="18" charset="0"/>
              </a:rPr>
              <a:t>The process used for Cartoonify the Image</a:t>
            </a:r>
            <a:br>
              <a:rPr lang="en-IN"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6CF78B9-0734-5D05-46BB-1EBC66E75A14}"/>
              </a:ext>
            </a:extLst>
          </p:cNvPr>
          <p:cNvSpPr>
            <a:spLocks noGrp="1"/>
          </p:cNvSpPr>
          <p:nvPr>
            <p:ph idx="4294967295"/>
          </p:nvPr>
        </p:nvSpPr>
        <p:spPr>
          <a:xfrm>
            <a:off x="0" y="1030288"/>
            <a:ext cx="9520238" cy="4446587"/>
          </a:xfrm>
          <a:effectLst>
            <a:outerShdw blurRad="50800" dist="38100" dir="10800000" algn="r" rotWithShape="0">
              <a:prstClr val="black">
                <a:alpha val="40000"/>
              </a:prstClr>
            </a:outerShdw>
          </a:effectLst>
        </p:spPr>
        <p:txBody>
          <a:bodyPr>
            <a:normAutofit fontScale="25000" lnSpcReduction="20000"/>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tabLst>
                <a:tab pos="84772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fontAlgn="base">
              <a:lnSpc>
                <a:spcPts val="1560"/>
              </a:lnSpc>
              <a:spcAft>
                <a:spcPts val="1050"/>
              </a:spcAft>
            </a:pPr>
            <a:r>
              <a:rPr lang="en-IN" sz="11200" b="0" spc="-25" dirty="0">
                <a:solidFill>
                  <a:srgbClr val="444444"/>
                </a:solidFill>
                <a:effectLst/>
                <a:latin typeface="Times New Roman" panose="02020603050405020304" pitchFamily="18" charset="0"/>
                <a:ea typeface="Times New Roman" panose="02020603050405020304" pitchFamily="18" charset="0"/>
              </a:rPr>
              <a:t>Step 1: Importing the required modules:</a:t>
            </a:r>
            <a:endParaRPr lang="en-IN" sz="11200" b="1" dirty="0">
              <a:effectLst/>
              <a:latin typeface="Times New Roman" panose="02020603050405020304" pitchFamily="18" charset="0"/>
              <a:ea typeface="Times New Roman" panose="02020603050405020304" pitchFamily="18" charset="0"/>
            </a:endParaRPr>
          </a:p>
          <a:p>
            <a:pPr algn="just" fontAlgn="base">
              <a:spcAft>
                <a:spcPts val="1050"/>
              </a:spcAft>
            </a:pPr>
            <a:r>
              <a:rPr lang="en-IN" sz="11200" b="0" spc="-25" dirty="0">
                <a:solidFill>
                  <a:srgbClr val="444444"/>
                </a:solidFill>
                <a:effectLst/>
                <a:latin typeface="Times New Roman" panose="02020603050405020304" pitchFamily="18" charset="0"/>
                <a:ea typeface="Times New Roman" panose="02020603050405020304" pitchFamily="18" charset="0"/>
              </a:rPr>
              <a:t>        OpenCV, </a:t>
            </a:r>
            <a:r>
              <a:rPr lang="en-IN" sz="11200" b="0" spc="-25" dirty="0" err="1">
                <a:solidFill>
                  <a:srgbClr val="444444"/>
                </a:solidFill>
                <a:effectLst/>
                <a:latin typeface="Times New Roman" panose="02020603050405020304" pitchFamily="18" charset="0"/>
                <a:ea typeface="Times New Roman" panose="02020603050405020304" pitchFamily="18" charset="0"/>
              </a:rPr>
              <a:t>Numphy</a:t>
            </a:r>
            <a:r>
              <a:rPr lang="en-IN" sz="11200" b="0" spc="-25" dirty="0">
                <a:solidFill>
                  <a:srgbClr val="444444"/>
                </a:solidFill>
                <a:effectLst/>
                <a:latin typeface="Times New Roman" panose="02020603050405020304" pitchFamily="18" charset="0"/>
                <a:ea typeface="Times New Roman" panose="02020603050405020304" pitchFamily="18" charset="0"/>
              </a:rPr>
              <a:t>, OS, MATPOLIB</a:t>
            </a:r>
            <a:endParaRPr lang="en-IN" sz="11200" b="1" dirty="0">
              <a:effectLst/>
              <a:latin typeface="Times New Roman" panose="02020603050405020304" pitchFamily="18" charset="0"/>
              <a:ea typeface="Times New Roman" panose="02020603050405020304" pitchFamily="18" charset="0"/>
            </a:endParaRPr>
          </a:p>
          <a:p>
            <a:pPr algn="just" fontAlgn="base">
              <a:lnSpc>
                <a:spcPts val="1560"/>
              </a:lnSpc>
            </a:pPr>
            <a:r>
              <a:rPr lang="en-IN" sz="11200" b="0" spc="-25" dirty="0">
                <a:solidFill>
                  <a:srgbClr val="444444"/>
                </a:solidFill>
                <a:effectLst/>
                <a:latin typeface="Times New Roman" panose="02020603050405020304" pitchFamily="18" charset="0"/>
                <a:ea typeface="Times New Roman" panose="02020603050405020304" pitchFamily="18" charset="0"/>
              </a:rPr>
              <a:t>Step 2: Building a File Box to choose a particular File</a:t>
            </a:r>
            <a:endParaRPr lang="en-IN" sz="11200" b="1" dirty="0">
              <a:effectLst/>
              <a:latin typeface="Times New Roman" panose="02020603050405020304" pitchFamily="18" charset="0"/>
              <a:ea typeface="Times New Roman" panose="02020603050405020304" pitchFamily="18" charset="0"/>
            </a:endParaRPr>
          </a:p>
          <a:p>
            <a:pPr algn="just" fontAlgn="base">
              <a:lnSpc>
                <a:spcPts val="1560"/>
              </a:lnSpc>
            </a:pPr>
            <a:r>
              <a:rPr lang="en-IN" sz="11200" b="0" spc="-25" dirty="0">
                <a:solidFill>
                  <a:srgbClr val="444444"/>
                </a:solidFill>
                <a:effectLst/>
                <a:latin typeface="Times New Roman" panose="02020603050405020304" pitchFamily="18" charset="0"/>
                <a:ea typeface="Times New Roman" panose="02020603050405020304" pitchFamily="18" charset="0"/>
              </a:rPr>
              <a:t> </a:t>
            </a:r>
            <a:endParaRPr lang="en-IN" sz="11200" b="1" dirty="0">
              <a:effectLst/>
              <a:latin typeface="Times New Roman" panose="02020603050405020304" pitchFamily="18" charset="0"/>
              <a:ea typeface="Times New Roman" panose="02020603050405020304" pitchFamily="18" charset="0"/>
            </a:endParaRPr>
          </a:p>
          <a:p>
            <a:pPr algn="just" fontAlgn="base">
              <a:lnSpc>
                <a:spcPts val="1560"/>
              </a:lnSpc>
              <a:spcAft>
                <a:spcPts val="1050"/>
              </a:spcAft>
            </a:pPr>
            <a:r>
              <a:rPr lang="en-IN" sz="11200" b="0" spc="-25" dirty="0">
                <a:solidFill>
                  <a:srgbClr val="444444"/>
                </a:solidFill>
                <a:effectLst/>
                <a:latin typeface="Times New Roman" panose="02020603050405020304" pitchFamily="18" charset="0"/>
                <a:ea typeface="Times New Roman" panose="02020603050405020304" pitchFamily="18" charset="0"/>
              </a:rPr>
              <a:t>Step 3: Transforming an image to grayscale</a:t>
            </a:r>
            <a:endParaRPr lang="en-IN" sz="11200" b="1" dirty="0">
              <a:effectLst/>
              <a:latin typeface="Times New Roman" panose="02020603050405020304" pitchFamily="18" charset="0"/>
              <a:ea typeface="Times New Roman" panose="02020603050405020304" pitchFamily="18" charset="0"/>
            </a:endParaRPr>
          </a:p>
          <a:p>
            <a:pPr algn="just" fontAlgn="base">
              <a:lnSpc>
                <a:spcPts val="1560"/>
              </a:lnSpc>
            </a:pPr>
            <a:r>
              <a:rPr lang="en-IN" sz="11200" b="0" spc="-25" dirty="0">
                <a:solidFill>
                  <a:srgbClr val="444444"/>
                </a:solidFill>
                <a:effectLst/>
                <a:latin typeface="Times New Roman" panose="02020603050405020304" pitchFamily="18" charset="0"/>
                <a:ea typeface="Times New Roman" panose="02020603050405020304" pitchFamily="18" charset="0"/>
              </a:rPr>
              <a:t>Step 4: Smoothening a grayscale image: using  </a:t>
            </a:r>
            <a:r>
              <a:rPr lang="en-IN" sz="11200" b="0" spc="-25" dirty="0" err="1">
                <a:solidFill>
                  <a:srgbClr val="444444"/>
                </a:solidFill>
                <a:effectLst/>
                <a:latin typeface="Times New Roman" panose="02020603050405020304" pitchFamily="18" charset="0"/>
                <a:ea typeface="Times New Roman" panose="02020603050405020304" pitchFamily="18" charset="0"/>
              </a:rPr>
              <a:t>MedianBlur</a:t>
            </a:r>
            <a:r>
              <a:rPr lang="en-IN" sz="11200" b="0" spc="-25" dirty="0">
                <a:solidFill>
                  <a:srgbClr val="444444"/>
                </a:solidFill>
                <a:effectLst/>
                <a:latin typeface="Times New Roman" panose="02020603050405020304" pitchFamily="18" charset="0"/>
                <a:ea typeface="Times New Roman" panose="02020603050405020304" pitchFamily="18" charset="0"/>
              </a:rPr>
              <a:t>() </a:t>
            </a:r>
          </a:p>
          <a:p>
            <a:pPr marL="0" indent="0" algn="just" fontAlgn="base">
              <a:lnSpc>
                <a:spcPts val="1560"/>
              </a:lnSpc>
              <a:buNone/>
            </a:pPr>
            <a:r>
              <a:rPr lang="en-IN" sz="11200" spc="-25" dirty="0">
                <a:solidFill>
                  <a:srgbClr val="444444"/>
                </a:solidFill>
                <a:latin typeface="Times New Roman" panose="02020603050405020304" pitchFamily="18" charset="0"/>
                <a:ea typeface="Times New Roman" panose="02020603050405020304" pitchFamily="18" charset="0"/>
              </a:rPr>
              <a:t>                     function</a:t>
            </a:r>
          </a:p>
          <a:p>
            <a:pPr marL="0" indent="0" algn="just" fontAlgn="base">
              <a:lnSpc>
                <a:spcPts val="1560"/>
              </a:lnSpc>
              <a:buNone/>
            </a:pPr>
            <a:endParaRPr lang="en-IN" sz="11200" b="1" dirty="0">
              <a:effectLst/>
              <a:latin typeface="Times New Roman" panose="02020603050405020304" pitchFamily="18" charset="0"/>
              <a:ea typeface="Times New Roman" panose="02020603050405020304" pitchFamily="18" charset="0"/>
            </a:endParaRPr>
          </a:p>
          <a:p>
            <a:pPr algn="just" fontAlgn="base">
              <a:lnSpc>
                <a:spcPts val="1560"/>
              </a:lnSpc>
            </a:pPr>
            <a:r>
              <a:rPr lang="en-IN" sz="11200" b="0" spc="-25" dirty="0">
                <a:solidFill>
                  <a:srgbClr val="444444"/>
                </a:solidFill>
                <a:effectLst/>
                <a:latin typeface="Times New Roman" panose="02020603050405020304" pitchFamily="18" charset="0"/>
                <a:ea typeface="Times New Roman" panose="02020603050405020304" pitchFamily="18" charset="0"/>
              </a:rPr>
              <a:t>Step 5: Retrieving the edges of an image</a:t>
            </a:r>
            <a:endParaRPr lang="en-IN" sz="11200" b="1" dirty="0">
              <a:effectLst/>
              <a:latin typeface="Times New Roman" panose="02020603050405020304" pitchFamily="18" charset="0"/>
              <a:ea typeface="Times New Roman" panose="02020603050405020304" pitchFamily="18" charset="0"/>
            </a:endParaRPr>
          </a:p>
          <a:p>
            <a:pPr marL="0" indent="0" algn="just" fontAlgn="base">
              <a:buNone/>
            </a:pPr>
            <a:r>
              <a:rPr lang="en-IN" sz="11200" b="0" spc="-25" dirty="0">
                <a:solidFill>
                  <a:srgbClr val="444444"/>
                </a:solidFill>
                <a:effectLst/>
                <a:latin typeface="Times New Roman" panose="02020603050405020304" pitchFamily="18" charset="0"/>
                <a:ea typeface="Times New Roman" panose="02020603050405020304" pitchFamily="18" charset="0"/>
              </a:rPr>
              <a:t>       </a:t>
            </a:r>
            <a:endParaRPr lang="en-IN" sz="11200" dirty="0"/>
          </a:p>
        </p:txBody>
      </p:sp>
    </p:spTree>
    <p:extLst>
      <p:ext uri="{BB962C8B-B14F-4D97-AF65-F5344CB8AC3E}">
        <p14:creationId xmlns:p14="http://schemas.microsoft.com/office/powerpoint/2010/main" val="10940652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306</TotalTime>
  <Words>1049</Words>
  <Application>Microsoft Office PowerPoint</Application>
  <PresentationFormat>Widescreen</PresentationFormat>
  <Paragraphs>67</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Algerian</vt:lpstr>
      <vt:lpstr>Arial</vt:lpstr>
      <vt:lpstr>Arial Black</vt:lpstr>
      <vt:lpstr>Arial MT</vt:lpstr>
      <vt:lpstr>Arial Narrow</vt:lpstr>
      <vt:lpstr>Bahnschrift SemiLight Condensed</vt:lpstr>
      <vt:lpstr>Calibri</vt:lpstr>
      <vt:lpstr>Times New Roman</vt:lpstr>
      <vt:lpstr>Trebuchet MS</vt:lpstr>
      <vt:lpstr>Wingdings</vt:lpstr>
      <vt:lpstr>Wingdings 3</vt:lpstr>
      <vt:lpstr>Facet</vt:lpstr>
      <vt:lpstr>Cartoonify Images with a QR scanner</vt:lpstr>
      <vt:lpstr>PowerPoint Presentation</vt:lpstr>
      <vt:lpstr>Acknowledgment</vt:lpstr>
      <vt:lpstr>Table Of Content</vt:lpstr>
      <vt:lpstr>INTRODUCTION</vt:lpstr>
      <vt:lpstr>PowerPoint Presentation</vt:lpstr>
      <vt:lpstr> Why I have chosen this Project ?</vt:lpstr>
      <vt:lpstr>Description of the project</vt:lpstr>
      <vt:lpstr>The process used for Cartoonify the Image </vt:lpstr>
      <vt:lpstr>PowerPoint Presentation</vt:lpstr>
      <vt:lpstr>Flow Chart</vt:lpstr>
      <vt:lpstr>PowerPoint Presentation</vt:lpstr>
      <vt:lpstr>PowerPoint Presentation</vt:lpstr>
      <vt:lpstr>PowerPoint Presentation</vt:lpstr>
      <vt:lpstr>PowerPoint Presentation</vt:lpstr>
      <vt:lpstr>Some Screen Short of the project</vt:lpstr>
      <vt:lpstr>PowerPoint Presentation</vt:lpstr>
      <vt:lpstr>PowerPoint Presentation</vt:lpstr>
      <vt:lpstr>FUTURE PROSPECT</vt:lpstr>
      <vt:lpstr>BIBLOGRAPHY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Cartoonify Images with a QR scanner</dc:title>
  <dc:creator>MANALI SAHU</dc:creator>
  <cp:lastModifiedBy>MANALI SAHU</cp:lastModifiedBy>
  <cp:revision>7</cp:revision>
  <dcterms:created xsi:type="dcterms:W3CDTF">2022-11-21T15:07:48Z</dcterms:created>
  <dcterms:modified xsi:type="dcterms:W3CDTF">2022-11-24T10:34:58Z</dcterms:modified>
</cp:coreProperties>
</file>